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1B2-9164-44E2-AF93-9C4D543B5203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000-DC37-46B2-8B33-070F926EA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4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1B2-9164-44E2-AF93-9C4D543B5203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000-DC37-46B2-8B33-070F926EA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1B2-9164-44E2-AF93-9C4D543B5203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000-DC37-46B2-8B33-070F926EA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1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1B2-9164-44E2-AF93-9C4D543B5203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000-DC37-46B2-8B33-070F926EA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5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1B2-9164-44E2-AF93-9C4D543B5203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000-DC37-46B2-8B33-070F926EA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8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1B2-9164-44E2-AF93-9C4D543B5203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000-DC37-46B2-8B33-070F926EA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1B2-9164-44E2-AF93-9C4D543B5203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000-DC37-46B2-8B33-070F926EA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0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1B2-9164-44E2-AF93-9C4D543B5203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000-DC37-46B2-8B33-070F926EA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1B2-9164-44E2-AF93-9C4D543B5203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000-DC37-46B2-8B33-070F926EA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1B2-9164-44E2-AF93-9C4D543B5203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000-DC37-46B2-8B33-070F926EA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8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1B2-9164-44E2-AF93-9C4D543B5203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000-DC37-46B2-8B33-070F926EA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9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CD1B2-9164-44E2-AF93-9C4D543B5203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0000-DC37-46B2-8B33-070F926EA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ulrike.chalkley@eu.dodea.edu" TargetMode="External"/><Relationship Id="rId4" Type="http://schemas.openxmlformats.org/officeDocument/2006/relationships/hyperlink" Target="http://frauchalkley.weebly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PlanningWorksheet.doc" TargetMode="External"/><Relationship Id="rId7" Type="http://schemas.openxmlformats.org/officeDocument/2006/relationships/hyperlink" Target="http://iguide.travel/Germany/Eating" TargetMode="External"/><Relationship Id="rId2" Type="http://schemas.openxmlformats.org/officeDocument/2006/relationships/hyperlink" Target="http://www.cometogermany.com/ENU/infocenter/travel_videos_my_visi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rlin.de/special/sport-und-fitness/freizeitsport/" TargetMode="External"/><Relationship Id="rId5" Type="http://schemas.openxmlformats.org/officeDocument/2006/relationships/hyperlink" Target="http://www.berlin.de/kultur-und-tickets/events/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://www.berlin.de/english/visitors/attractions/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rlin.de/special/spiele/haenge_blume/index.php?tip=N" TargetMode="External"/><Relationship Id="rId3" Type="http://schemas.openxmlformats.org/officeDocument/2006/relationships/hyperlink" Target="http://www.berlin.de/wetter/" TargetMode="External"/><Relationship Id="rId7" Type="http://schemas.openxmlformats.org/officeDocument/2006/relationships/hyperlink" Target="http://www.berlin.de/special/spiele/berlinbummler/" TargetMode="External"/><Relationship Id="rId12" Type="http://schemas.openxmlformats.org/officeDocument/2006/relationships/image" Target="../media/image16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rlin.de/restaurants/" TargetMode="External"/><Relationship Id="rId11" Type="http://schemas.openxmlformats.org/officeDocument/2006/relationships/image" Target="../media/image15.wmf"/><Relationship Id="rId5" Type="http://schemas.openxmlformats.org/officeDocument/2006/relationships/hyperlink" Target="http://www.berlin.de/orte/shop/factory-outlets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www.berlin.de/special/shopping/" TargetMode="External"/><Relationship Id="rId9" Type="http://schemas.openxmlformats.org/officeDocument/2006/relationships/hyperlink" Target="http://www.berlin.de/special/spiele/damals_wars/start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://www.berlin.de/stadtpla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rlin.de/tourismus/fotos/" TargetMode="External"/><Relationship Id="rId5" Type="http://schemas.openxmlformats.org/officeDocument/2006/relationships/hyperlink" Target="mailto:ulrike.chalkley@eu.dodea.edu" TargetMode="External"/><Relationship Id="rId4" Type="http://schemas.openxmlformats.org/officeDocument/2006/relationships/hyperlink" Target="http://frauchalkley.weebly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RubricPowerPoint1.do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Was </a:t>
            </a:r>
            <a:r>
              <a:rPr lang="en-US" b="1" dirty="0" err="1" smtClean="0"/>
              <a:t>machst</a:t>
            </a:r>
            <a:r>
              <a:rPr lang="en-US" b="1" dirty="0" smtClean="0"/>
              <a:t> du?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Das </a:t>
            </a:r>
            <a:r>
              <a:rPr lang="en-US" dirty="0" err="1">
                <a:solidFill>
                  <a:srgbClr val="C00000"/>
                </a:solidFill>
              </a:rPr>
              <a:t>P</a:t>
            </a:r>
            <a:r>
              <a:rPr lang="en-US" dirty="0" err="1" smtClean="0">
                <a:solidFill>
                  <a:srgbClr val="C00000"/>
                </a:solidFill>
              </a:rPr>
              <a:t>erfekte</a:t>
            </a:r>
            <a:r>
              <a:rPr lang="en-US" dirty="0" smtClean="0">
                <a:solidFill>
                  <a:srgbClr val="C00000"/>
                </a:solidFill>
              </a:rPr>
              <a:t> Date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ulrike.chalkley\Local Settings\Temporary Internet Files\Content.IE5\B55JCR1R\MP90044274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648200"/>
            <a:ext cx="2529840" cy="176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ulrike.chalkley\Local Settings\Temporary Internet Files\Content.IE5\B55JCR1R\MP9001783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343400"/>
            <a:ext cx="1371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ulrike.chalkley\Local Settings\Temporary Internet Files\Content.IE5\B55JCR1R\MP90040179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762000"/>
            <a:ext cx="1639993" cy="1981200"/>
          </a:xfrm>
          <a:prstGeom prst="rect">
            <a:avLst/>
          </a:prstGeom>
          <a:noFill/>
        </p:spPr>
      </p:pic>
      <p:pic>
        <p:nvPicPr>
          <p:cNvPr id="2055" name="Picture 7" descr="C:\Documents and Settings\ulrike.chalkley\Local Settings\Temporary Internet Files\Content.IE5\WNV11LRG\MC9002524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81000"/>
            <a:ext cx="1608430" cy="1823314"/>
          </a:xfrm>
          <a:prstGeom prst="rect">
            <a:avLst/>
          </a:prstGeom>
          <a:noFill/>
        </p:spPr>
      </p:pic>
      <p:pic>
        <p:nvPicPr>
          <p:cNvPr id="2057" name="Picture 9" descr="C:\Documents and Settings\ulrike.chalkley\Local Settings\Temporary Internet Files\Content.IE5\2MDSCN1J\MC90039102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5334000"/>
            <a:ext cx="925373" cy="907085"/>
          </a:xfrm>
          <a:prstGeom prst="rect">
            <a:avLst/>
          </a:prstGeom>
          <a:noFill/>
        </p:spPr>
      </p:pic>
      <p:pic>
        <p:nvPicPr>
          <p:cNvPr id="15" name="Picture 4" descr="C:\Documents and Settings\ulrike.chalkley\Local Settings\Temporary Internet Files\Content.IE5\1PS2CI9R\MP90044332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33401"/>
            <a:ext cx="2133600" cy="252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988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tti\AppData\Local\Microsoft\Windows\Temporary Internet Files\Content.IE5\LJ4BMBOJ\MP900443200[1]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26" y="1"/>
            <a:ext cx="91869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76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Standards of Foreign Language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0317" y="963304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FL1 Communication </a:t>
            </a:r>
            <a:r>
              <a:rPr lang="en-US" sz="1600" b="1" i="1" dirty="0"/>
              <a:t>Interpretive mode focuses on the understanding and</a:t>
            </a:r>
          </a:p>
          <a:p>
            <a:r>
              <a:rPr lang="en-US" sz="1600" dirty="0"/>
              <a:t>interpretation of written and spoken language. It involves one-way listening and reading in which</a:t>
            </a:r>
          </a:p>
          <a:p>
            <a:r>
              <a:rPr lang="en-US" sz="1600" dirty="0"/>
              <a:t>the reader works with a variety of print and non-print materials.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89065" y="1794301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FL1 Communication </a:t>
            </a:r>
            <a:r>
              <a:rPr lang="en-US" sz="1600" b="1" i="1" dirty="0"/>
              <a:t>Presentational mode involves communication of information, and</a:t>
            </a:r>
          </a:p>
          <a:p>
            <a:r>
              <a:rPr lang="en-US" sz="1600" dirty="0"/>
              <a:t>focuses on concepts, and ideas in spoken and written modes. It is concerned with one-way</a:t>
            </a:r>
          </a:p>
          <a:p>
            <a:r>
              <a:rPr lang="en-US" sz="1600" dirty="0"/>
              <a:t>speaking and writing.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265809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FL2 Culture The Culture strand focuses on understanding the perspectives (attitudes,</a:t>
            </a:r>
          </a:p>
          <a:p>
            <a:r>
              <a:rPr lang="en-US" sz="1600" dirty="0"/>
              <a:t>values), the practices (patterns of social interactions), and the products (e.g., food, books, </a:t>
            </a:r>
            <a:r>
              <a:rPr lang="en-US" sz="1600" dirty="0" smtClean="0"/>
              <a:t>games, etc</a:t>
            </a:r>
            <a:r>
              <a:rPr lang="en-US" sz="1600" dirty="0"/>
              <a:t>,) of a society. It is important that students become skilled observers and analysts of </a:t>
            </a:r>
            <a:r>
              <a:rPr lang="en-US" sz="1600" dirty="0" smtClean="0"/>
              <a:t>other cultures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2712" y="3534749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FL3 Connections The Connections strand focuses on reinforcing and expanding</a:t>
            </a:r>
          </a:p>
          <a:p>
            <a:r>
              <a:rPr lang="en-US" sz="1600" dirty="0"/>
              <a:t>knowledge of other disciplines through the target language. The conscious effort to connect the</a:t>
            </a:r>
          </a:p>
          <a:p>
            <a:r>
              <a:rPr lang="en-US" sz="1600" dirty="0"/>
              <a:t>target language curriculum with other parts of students’ academic lives opens doors to</a:t>
            </a:r>
          </a:p>
          <a:p>
            <a:r>
              <a:rPr lang="en-US" sz="1600" dirty="0"/>
              <a:t>information and experiences which that enrich the students’ entire school and life experiences.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629" y="47244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FL4 Comparisons The Comparisons strand focuses on gaining insight into the nature</a:t>
            </a:r>
          </a:p>
          <a:p>
            <a:r>
              <a:rPr lang="en-US" sz="1600" dirty="0"/>
              <a:t>of language, linguistic, and grammatical concepts, and the communicative functions of language</a:t>
            </a:r>
          </a:p>
          <a:p>
            <a:r>
              <a:rPr lang="en-US" sz="1600" dirty="0"/>
              <a:t>in society, as well as the complexity of the interaction between language and culture. The</a:t>
            </a:r>
          </a:p>
          <a:p>
            <a:r>
              <a:rPr lang="en-US" sz="1600" dirty="0"/>
              <a:t>understandings gained about the nature of language and its interaction with culture carry over</a:t>
            </a:r>
          </a:p>
        </p:txBody>
      </p:sp>
      <p:pic>
        <p:nvPicPr>
          <p:cNvPr id="4099" name="Picture 3" descr="C:\Users\Mutti\AppData\Local\Microsoft\Windows\Temporary Internet Files\Content.IE5\K9TAIUJ1\MP90044327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01618"/>
            <a:ext cx="1529585" cy="1023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40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tti\AppData\Local\Microsoft\Windows\Temporary Internet Files\Content.IE5\PZ74ZXOK\MP900444474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627909"/>
            <a:ext cx="8229600" cy="50984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You just moved to Berlin.  You ,Zara, Sabine, Daniel, and Marco from the Deutsch </a:t>
            </a:r>
            <a:r>
              <a:rPr lang="en-US" dirty="0" err="1" smtClean="0"/>
              <a:t>Aktuell</a:t>
            </a:r>
            <a:r>
              <a:rPr lang="en-US" dirty="0" smtClean="0"/>
              <a:t> video</a:t>
            </a:r>
            <a:r>
              <a:rPr lang="en-US" dirty="0"/>
              <a:t> </a:t>
            </a:r>
            <a:r>
              <a:rPr lang="en-US" dirty="0" smtClean="0"/>
              <a:t>are friends now.  </a:t>
            </a:r>
          </a:p>
          <a:p>
            <a:pPr marL="0" indent="0">
              <a:buNone/>
            </a:pPr>
            <a:r>
              <a:rPr lang="en-US" dirty="0" smtClean="0"/>
              <a:t>You know that Marco and Zara are dating.  However, we all know that Marco is not a great boyfriend.  Zara is really upset with him.</a:t>
            </a:r>
          </a:p>
          <a:p>
            <a:pPr marL="0" indent="0">
              <a:buNone/>
            </a:pPr>
            <a:r>
              <a:rPr lang="en-US" dirty="0" smtClean="0"/>
              <a:t>Marco wants to make it up to Zara and he asks you to help him.  He wants a perfect date with her.  Of course he does not know what it takes.  You are in charge!!!  You are his event planner.  </a:t>
            </a:r>
          </a:p>
          <a:p>
            <a:pPr marL="0" indent="0">
              <a:buNone/>
            </a:pPr>
            <a:r>
              <a:rPr lang="en-US" b="1" dirty="0" smtClean="0"/>
              <a:t>Create a perfect date for Marco and Zara.  What would do you think she would like to do? A dinner or a picnic?  A movie or a trip to the shopping center, a day at a museum, or sightseeing?  Remember that Marco is not perfect, but he is trying.  He might not like your ideas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is a great opportunity to show </a:t>
            </a:r>
            <a:r>
              <a:rPr lang="en-US" dirty="0" smtClean="0"/>
              <a:t>your leadership</a:t>
            </a:r>
            <a:r>
              <a:rPr lang="en-US" dirty="0"/>
              <a:t>, planning, problem-solving, </a:t>
            </a:r>
            <a:r>
              <a:rPr lang="en-US" dirty="0" smtClean="0"/>
              <a:t>and </a:t>
            </a:r>
            <a:r>
              <a:rPr lang="en-US" dirty="0"/>
              <a:t>technology skills. The journey through the web quest allows you to </a:t>
            </a:r>
            <a:r>
              <a:rPr lang="en-US" dirty="0" smtClean="0"/>
              <a:t>review German vocabulary for clothing, gifts, food, weather, free-time activities, directions historical and cultural facts </a:t>
            </a:r>
            <a:r>
              <a:rPr lang="en-US" dirty="0"/>
              <a:t>of </a:t>
            </a:r>
            <a:r>
              <a:rPr lang="en-US" dirty="0" smtClean="0"/>
              <a:t>Germany’s, capital, Berlin.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Will Zara forgive him?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:\Documents and Settings\ulrike.chalkley\Local Settings\Temporary Internet Files\Content.IE5\WNV11LRG\MP90044433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740" y="304800"/>
            <a:ext cx="8803460" cy="5851712"/>
          </a:xfrm>
          <a:prstGeom prst="wedgeEllipseCallou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900" y="1295400"/>
            <a:ext cx="777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German I and German II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 smtClean="0"/>
              <a:t>You will use the Internet to brainstorm and decide on activities that Marco and </a:t>
            </a:r>
            <a:r>
              <a:rPr lang="en-US" dirty="0" err="1" smtClean="0"/>
              <a:t>Zera</a:t>
            </a:r>
            <a:r>
              <a:rPr lang="en-US" dirty="0" smtClean="0"/>
              <a:t> can do on their date. 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/>
              <a:t> </a:t>
            </a:r>
            <a:r>
              <a:rPr lang="en-US" dirty="0" smtClean="0"/>
              <a:t>Make a list of at least three activities and details needed to have a successful date. </a:t>
            </a:r>
            <a:endParaRPr lang="en-US" dirty="0"/>
          </a:p>
          <a:p>
            <a:pPr marL="285750" indent="-285750">
              <a:buBlip>
                <a:blip r:embed="rId3"/>
              </a:buBlip>
            </a:pPr>
            <a:r>
              <a:rPr lang="en-US" dirty="0" smtClean="0"/>
              <a:t>Create </a:t>
            </a:r>
            <a:r>
              <a:rPr lang="en-US" dirty="0"/>
              <a:t>a time </a:t>
            </a:r>
            <a:r>
              <a:rPr lang="en-US" dirty="0" smtClean="0"/>
              <a:t>line in PowerPoint with </a:t>
            </a:r>
            <a:r>
              <a:rPr lang="en-US" dirty="0"/>
              <a:t>details of the proposed date</a:t>
            </a:r>
            <a:r>
              <a:rPr lang="en-US" dirty="0" smtClean="0"/>
              <a:t>. </a:t>
            </a:r>
            <a:r>
              <a:rPr lang="en-US" dirty="0"/>
              <a:t>Plan for the whole </a:t>
            </a:r>
            <a:r>
              <a:rPr lang="en-US" dirty="0" smtClean="0"/>
              <a:t>day!</a:t>
            </a:r>
            <a:r>
              <a:rPr lang="en-US" dirty="0"/>
              <a:t> </a:t>
            </a:r>
            <a:r>
              <a:rPr lang="en-US" dirty="0" smtClean="0"/>
              <a:t>(Example</a:t>
            </a:r>
            <a:r>
              <a:rPr lang="en-US" dirty="0"/>
              <a:t>: 9 </a:t>
            </a:r>
            <a:r>
              <a:rPr lang="en-US" dirty="0" err="1"/>
              <a:t>Uhr</a:t>
            </a:r>
            <a:r>
              <a:rPr lang="en-US" dirty="0"/>
              <a:t> </a:t>
            </a:r>
            <a:r>
              <a:rPr lang="en-US" dirty="0" err="1"/>
              <a:t>bis</a:t>
            </a:r>
            <a:r>
              <a:rPr lang="en-US" dirty="0"/>
              <a:t> 10 </a:t>
            </a:r>
            <a:r>
              <a:rPr lang="en-US" dirty="0" err="1"/>
              <a:t>Uhr</a:t>
            </a:r>
            <a:r>
              <a:rPr lang="en-US" dirty="0"/>
              <a:t>  </a:t>
            </a:r>
            <a:r>
              <a:rPr lang="en-US" dirty="0" err="1"/>
              <a:t>Brandenburger</a:t>
            </a:r>
            <a:r>
              <a:rPr lang="en-US" dirty="0"/>
              <a:t> Tor </a:t>
            </a:r>
            <a:r>
              <a:rPr lang="en-US" dirty="0" err="1"/>
              <a:t>besichtigen</a:t>
            </a:r>
            <a:r>
              <a:rPr lang="en-US" dirty="0"/>
              <a:t>) 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/>
              <a:t>You also need to provide Marco with </a:t>
            </a:r>
            <a:r>
              <a:rPr lang="en-US" dirty="0" smtClean="0"/>
              <a:t>the detailed costs, weather, and the needed items </a:t>
            </a:r>
            <a:r>
              <a:rPr lang="en-US" dirty="0"/>
              <a:t>of the </a:t>
            </a:r>
            <a:r>
              <a:rPr lang="en-US" dirty="0" smtClean="0"/>
              <a:t>date (Jacket, comfortable shoes, umbrella, food, picnic basket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/>
              <a:t> </a:t>
            </a:r>
            <a:r>
              <a:rPr lang="en-US" dirty="0" smtClean="0"/>
              <a:t>You will need to answer blog questions in German posted on my website </a:t>
            </a:r>
            <a:r>
              <a:rPr lang="en-US" dirty="0" smtClean="0">
                <a:hlinkClick r:id="rId4"/>
              </a:rPr>
              <a:t>http://frauchalkley.weebly.com</a:t>
            </a:r>
            <a:r>
              <a:rPr lang="en-US" dirty="0" smtClean="0"/>
              <a:t> or on Facebook </a:t>
            </a:r>
            <a:r>
              <a:rPr lang="en-US" b="1" dirty="0"/>
              <a:t>Frau </a:t>
            </a:r>
            <a:r>
              <a:rPr lang="en-US" b="1" dirty="0" err="1"/>
              <a:t>Chalkleys</a:t>
            </a:r>
            <a:r>
              <a:rPr lang="en-US" b="1" dirty="0"/>
              <a:t> </a:t>
            </a:r>
            <a:r>
              <a:rPr lang="en-US" b="1" dirty="0" err="1" smtClean="0"/>
              <a:t>Deutschklassen</a:t>
            </a:r>
            <a:r>
              <a:rPr lang="en-US" b="1" dirty="0" smtClean="0"/>
              <a:t> </a:t>
            </a:r>
            <a:r>
              <a:rPr lang="en-US" dirty="0" smtClean="0"/>
              <a:t> in the discussion forum. </a:t>
            </a:r>
            <a:r>
              <a:rPr lang="en-US" dirty="0"/>
              <a:t> </a:t>
            </a:r>
            <a:r>
              <a:rPr lang="en-US" dirty="0" smtClean="0"/>
              <a:t>You will receive participation credit for answering two questions.    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 smtClean="0"/>
              <a:t> You  will e-mail the final report to Marco (me) </a:t>
            </a:r>
            <a:r>
              <a:rPr lang="en-US" dirty="0" smtClean="0">
                <a:hlinkClick r:id="rId5"/>
              </a:rPr>
              <a:t>ulrike.chalkley@eu.dodea.edu</a:t>
            </a:r>
            <a:r>
              <a:rPr lang="en-US" dirty="0" smtClean="0"/>
              <a:t> or submit it through my website </a:t>
            </a:r>
            <a:r>
              <a:rPr lang="en-US" dirty="0" smtClean="0">
                <a:hlinkClick r:id="rId4"/>
              </a:rPr>
              <a:t>http://frauchalkley.weebly.com</a:t>
            </a:r>
            <a:r>
              <a:rPr lang="en-US" dirty="0" smtClean="0"/>
              <a:t> on the Web Quest page. (It will be a test grade)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838200"/>
            <a:ext cx="8153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/>
              <a:t>Step 1  Get some ideas</a:t>
            </a:r>
          </a:p>
          <a:p>
            <a:r>
              <a:rPr lang="en-US" dirty="0" smtClean="0"/>
              <a:t>Watch the movies about tourists in Berlin.  It will help you to  give you ideas about activities and famous sites. </a:t>
            </a:r>
          </a:p>
          <a:p>
            <a:r>
              <a:rPr lang="en-US" dirty="0" smtClean="0">
                <a:hlinkClick r:id="rId2"/>
              </a:rPr>
              <a:t>Visit Berlin Video 1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Visit Berlin Video 2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Step 2  Brainstorm</a:t>
            </a:r>
          </a:p>
          <a:p>
            <a:pPr>
              <a:buNone/>
            </a:pPr>
            <a:r>
              <a:rPr lang="en-US" dirty="0" smtClean="0"/>
              <a:t>You and a partner/s will brainstorm the main details of the date. Use the graphic organizer and </a:t>
            </a:r>
            <a:r>
              <a:rPr lang="en-US" dirty="0" smtClean="0"/>
              <a:t>start the first activity</a:t>
            </a:r>
            <a:r>
              <a:rPr lang="en-US" dirty="0" smtClean="0"/>
              <a:t> </a:t>
            </a:r>
            <a:r>
              <a:rPr lang="en-US" dirty="0" smtClean="0"/>
              <a:t>before you do the </a:t>
            </a:r>
            <a:r>
              <a:rPr lang="en-US" dirty="0" smtClean="0"/>
              <a:t>research.  Continue using the worksheet to record the rest of the information on the worksheet.  </a:t>
            </a:r>
            <a:r>
              <a:rPr lang="en-US" dirty="0" smtClean="0">
                <a:hlinkClick r:id="rId3" action="ppaction://hlinkfile"/>
              </a:rPr>
              <a:t>PlanningWorksheet.doc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Check out the website </a:t>
            </a:r>
            <a:r>
              <a:rPr lang="en-US" dirty="0" smtClean="0"/>
              <a:t>with</a:t>
            </a:r>
            <a:r>
              <a:rPr lang="en-US" dirty="0" smtClean="0"/>
              <a:t> </a:t>
            </a:r>
            <a:r>
              <a:rPr lang="en-US" dirty="0" smtClean="0"/>
              <a:t>attractions in Berlin.  It might help you to complete or make changes to your list.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Attractions</a:t>
            </a:r>
            <a:r>
              <a:rPr lang="en-US" dirty="0" smtClean="0"/>
              <a:t>           </a:t>
            </a:r>
          </a:p>
          <a:p>
            <a:pPr>
              <a:buNone/>
            </a:pPr>
            <a:r>
              <a:rPr lang="en-US" b="1" dirty="0" smtClean="0"/>
              <a:t>Step 3 Research</a:t>
            </a:r>
          </a:p>
          <a:p>
            <a:pPr>
              <a:buNone/>
            </a:pPr>
            <a:r>
              <a:rPr lang="en-US" dirty="0" smtClean="0"/>
              <a:t>Find the information on the 3 different activities on the Internet and record the details (cost, opening hours, address and telephone number, make</a:t>
            </a:r>
          </a:p>
          <a:p>
            <a:pPr>
              <a:buNone/>
            </a:pPr>
            <a:r>
              <a:rPr lang="en-US" dirty="0" smtClean="0"/>
              <a:t>predictions on how to dress for the events or activities and necessary items needed)  </a:t>
            </a:r>
          </a:p>
          <a:p>
            <a:r>
              <a:rPr lang="en-US" dirty="0" smtClean="0">
                <a:hlinkClick r:id="rId5"/>
              </a:rPr>
              <a:t>Events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Sports 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Activities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52400" y="0"/>
            <a:ext cx="8229600" cy="1143000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3074" name="Picture 2" descr="C:\Documents and Settings\ulrike.chalkley\Local Settings\Temporary Internet Files\Content.IE5\2MDSCN1J\MC900444605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1524000"/>
            <a:ext cx="1600200" cy="1228397"/>
          </a:xfrm>
          <a:prstGeom prst="smileyFac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ulrike.chalkley\Local Settings\Temporary Internet Files\Content.IE5\1PS2CI9R\MP900442863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52900" y="4069854"/>
            <a:ext cx="1066800" cy="1066800"/>
          </a:xfrm>
          <a:prstGeom prst="flowChartPunchedTap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ulrike.chalkley\Local Settings\Temporary Internet Files\Content.IE5\B55JCR1R\MP900442615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7678" y="5850497"/>
            <a:ext cx="4489704" cy="99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6616"/>
            <a:ext cx="8229600" cy="1143000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4098" name="Picture 2" descr="C:\Documents and Settings\ulrike.chalkley\Local Settings\Temporary Internet Files\Content.IE5\2MDSCN1J\MP9004443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257800"/>
            <a:ext cx="2218073" cy="1476103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681155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7200" b="1" dirty="0" smtClean="0"/>
              <a:t>Step  4 Weather report</a:t>
            </a:r>
          </a:p>
          <a:p>
            <a:pPr>
              <a:buNone/>
            </a:pPr>
            <a:r>
              <a:rPr lang="en-US" sz="7200" dirty="0" smtClean="0"/>
              <a:t>Check the weather for that day.  Going to an outdoor pool or playing Putt </a:t>
            </a:r>
            <a:r>
              <a:rPr lang="en-US" sz="7200" dirty="0" err="1" smtClean="0"/>
              <a:t>Putt</a:t>
            </a:r>
            <a:r>
              <a:rPr lang="en-US" sz="7200" dirty="0" smtClean="0"/>
              <a:t> golf is</a:t>
            </a:r>
          </a:p>
          <a:p>
            <a:pPr>
              <a:buNone/>
            </a:pPr>
            <a:r>
              <a:rPr lang="en-US" sz="7200" dirty="0" smtClean="0"/>
              <a:t>not fun in the rain. Record the weather for that day and include a weather map.</a:t>
            </a:r>
          </a:p>
          <a:p>
            <a:pPr>
              <a:buNone/>
            </a:pPr>
            <a:r>
              <a:rPr lang="en-US" sz="7200" dirty="0" smtClean="0">
                <a:hlinkClick r:id="rId3"/>
              </a:rPr>
              <a:t>Weather</a:t>
            </a:r>
            <a:endParaRPr lang="en-US" sz="7200" dirty="0" smtClean="0"/>
          </a:p>
          <a:p>
            <a:pPr>
              <a:buNone/>
            </a:pPr>
            <a:endParaRPr lang="en-US" sz="7200" b="1" dirty="0" smtClean="0"/>
          </a:p>
          <a:p>
            <a:pPr>
              <a:buNone/>
            </a:pPr>
            <a:endParaRPr lang="en-US" sz="7200" b="1" dirty="0" smtClean="0"/>
          </a:p>
          <a:p>
            <a:pPr>
              <a:buNone/>
            </a:pPr>
            <a:r>
              <a:rPr lang="en-US" sz="7200" b="1" dirty="0" smtClean="0"/>
              <a:t>Step 5  Items needed</a:t>
            </a:r>
          </a:p>
          <a:p>
            <a:pPr>
              <a:buNone/>
            </a:pPr>
            <a:r>
              <a:rPr lang="en-US" sz="7200" dirty="0" smtClean="0"/>
              <a:t>Marco  needs some new clothes and some other items that he needs for the date (picnic basket, hiking boots, etc.) . </a:t>
            </a:r>
          </a:p>
          <a:p>
            <a:pPr>
              <a:buNone/>
            </a:pPr>
            <a:r>
              <a:rPr lang="en-US" sz="7200" dirty="0" smtClean="0">
                <a:hlinkClick r:id="rId4"/>
              </a:rPr>
              <a:t>Shopping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>
                <a:hlinkClick r:id="rId5"/>
              </a:rPr>
              <a:t>Outlets</a:t>
            </a:r>
            <a:endParaRPr lang="en-US" sz="7200" b="1" dirty="0" smtClean="0"/>
          </a:p>
          <a:p>
            <a:pPr>
              <a:buNone/>
            </a:pPr>
            <a:endParaRPr lang="en-US" sz="7200" b="1" dirty="0" smtClean="0"/>
          </a:p>
          <a:p>
            <a:pPr>
              <a:buNone/>
            </a:pPr>
            <a:r>
              <a:rPr lang="en-US" sz="7200" b="1" dirty="0" smtClean="0"/>
              <a:t>Step 6  Food</a:t>
            </a:r>
          </a:p>
          <a:p>
            <a:pPr>
              <a:buNone/>
            </a:pPr>
            <a:r>
              <a:rPr lang="en-US" sz="7200" dirty="0" smtClean="0"/>
              <a:t>Make sure to include at least one nice meal.  Research the restaurants and then access the menu for that restaurant.   Suggest a meal (include drink and dessert) and record the price.  </a:t>
            </a:r>
            <a:r>
              <a:rPr lang="en-US" sz="7200" b="1" dirty="0" smtClean="0"/>
              <a:t>Remember, </a:t>
            </a:r>
            <a:r>
              <a:rPr lang="en-US" sz="7200" b="1" dirty="0" err="1" smtClean="0"/>
              <a:t>Zera</a:t>
            </a:r>
            <a:r>
              <a:rPr lang="en-US" sz="7200" b="1" dirty="0" smtClean="0"/>
              <a:t> is </a:t>
            </a:r>
            <a:r>
              <a:rPr lang="en-US" sz="7200" b="1" dirty="0" err="1" smtClean="0"/>
              <a:t>turkish</a:t>
            </a:r>
            <a:r>
              <a:rPr lang="en-US" sz="7200" b="1" dirty="0" smtClean="0"/>
              <a:t> and does not eat pork!!!! </a:t>
            </a:r>
          </a:p>
          <a:p>
            <a:pPr>
              <a:buNone/>
            </a:pPr>
            <a:r>
              <a:rPr lang="en-US" sz="7200" dirty="0" smtClean="0">
                <a:hlinkClick r:id="rId6"/>
              </a:rPr>
              <a:t>Restaurants</a:t>
            </a:r>
            <a:r>
              <a:rPr lang="en-US" sz="7200" dirty="0" smtClean="0"/>
              <a:t> (select the type of restaurant, cuisine, and location)</a:t>
            </a:r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endParaRPr lang="en-US" sz="4800" dirty="0"/>
          </a:p>
          <a:p>
            <a:pPr>
              <a:buNone/>
            </a:pPr>
            <a:r>
              <a:rPr lang="en-US" sz="4800" dirty="0" smtClean="0"/>
              <a:t>You may play games if you are done!</a:t>
            </a:r>
          </a:p>
          <a:p>
            <a:pPr>
              <a:buNone/>
            </a:pPr>
            <a:r>
              <a:rPr lang="en-US" sz="4800" dirty="0" smtClean="0">
                <a:hlinkClick r:id="rId7"/>
              </a:rPr>
              <a:t>Game-Places</a:t>
            </a:r>
            <a:endParaRPr lang="en-US" sz="4800" dirty="0" smtClean="0"/>
          </a:p>
          <a:p>
            <a:pPr>
              <a:buNone/>
            </a:pPr>
            <a:r>
              <a:rPr lang="en-US" sz="4800" dirty="0" smtClean="0">
                <a:hlinkClick r:id="rId8"/>
              </a:rPr>
              <a:t>Game-Attraction Words</a:t>
            </a:r>
            <a:endParaRPr lang="en-US" sz="4800" dirty="0" smtClean="0"/>
          </a:p>
          <a:p>
            <a:pPr>
              <a:buNone/>
            </a:pPr>
            <a:r>
              <a:rPr lang="en-US" sz="4800" dirty="0" smtClean="0">
                <a:hlinkClick r:id="rId9"/>
              </a:rPr>
              <a:t>Game-History</a:t>
            </a:r>
            <a:endParaRPr lang="en-US" sz="4800" dirty="0" smtClean="0"/>
          </a:p>
          <a:p>
            <a:endParaRPr lang="en-US" dirty="0"/>
          </a:p>
        </p:txBody>
      </p:sp>
      <p:pic>
        <p:nvPicPr>
          <p:cNvPr id="4099" name="Picture 3" descr="C:\Documents and Settings\ulrike.chalkley\Local Settings\Temporary Internet Files\Content.IE5\1PS2CI9R\MC900433835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3528802"/>
            <a:ext cx="990600" cy="990600"/>
          </a:xfrm>
          <a:prstGeom prst="rect">
            <a:avLst/>
          </a:prstGeom>
          <a:noFill/>
        </p:spPr>
      </p:pic>
      <p:pic>
        <p:nvPicPr>
          <p:cNvPr id="4100" name="Picture 4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6052" y="1905000"/>
            <a:ext cx="773381" cy="813915"/>
          </a:xfrm>
          <a:prstGeom prst="rect">
            <a:avLst/>
          </a:prstGeom>
          <a:noFill/>
        </p:spPr>
      </p:pic>
      <p:pic>
        <p:nvPicPr>
          <p:cNvPr id="4102" name="Picture 6" descr="C:\Documents and Settings\ulrike.chalkley\Local Settings\Temporary Internet Files\Content.IE5\B55JCR1R\MC900330052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13277" y="838200"/>
            <a:ext cx="1103014" cy="179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1026" name="Picture 2" descr="C:\Users\Mutti\AppData\Local\Microsoft\Windows\Temporary Internet Files\Content.IE5\LJ4BMBOJ\MC900433904[1]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400" b="1" dirty="0"/>
              <a:t>Step </a:t>
            </a:r>
            <a:r>
              <a:rPr lang="en-US" sz="4400" b="1" dirty="0" smtClean="0"/>
              <a:t>7  Presentation</a:t>
            </a:r>
            <a:endParaRPr lang="en-US" sz="4400" b="1" dirty="0"/>
          </a:p>
          <a:p>
            <a:pPr>
              <a:buNone/>
            </a:pPr>
            <a:r>
              <a:rPr lang="en-US" sz="5000" dirty="0"/>
              <a:t>Update your information on the worksheet and create </a:t>
            </a:r>
            <a:endParaRPr lang="en-US" sz="5000" dirty="0" smtClean="0"/>
          </a:p>
          <a:p>
            <a:pPr>
              <a:buBlip>
                <a:blip r:embed="rId3"/>
              </a:buBlip>
            </a:pPr>
            <a:r>
              <a:rPr lang="en-US" sz="5000" dirty="0" smtClean="0"/>
              <a:t> A </a:t>
            </a:r>
            <a:r>
              <a:rPr lang="en-US" sz="5000" dirty="0"/>
              <a:t>one to three page </a:t>
            </a:r>
            <a:r>
              <a:rPr lang="en-US" sz="5000" b="1" dirty="0" smtClean="0"/>
              <a:t>PowerPoint </a:t>
            </a:r>
            <a:r>
              <a:rPr lang="en-US" sz="5000" dirty="0" smtClean="0"/>
              <a:t>presentation </a:t>
            </a:r>
            <a:r>
              <a:rPr lang="en-US" sz="5000" dirty="0"/>
              <a:t>to show </a:t>
            </a:r>
            <a:r>
              <a:rPr lang="en-US" sz="5000" dirty="0" smtClean="0"/>
              <a:t>to Marco (me) for approval of the perfect date.</a:t>
            </a:r>
          </a:p>
          <a:p>
            <a:pPr marL="0" indent="0">
              <a:buNone/>
            </a:pPr>
            <a:endParaRPr lang="en-US" sz="5000" dirty="0" smtClean="0"/>
          </a:p>
          <a:p>
            <a:pPr>
              <a:buBlip>
                <a:blip r:embed="rId3"/>
              </a:buBlip>
            </a:pPr>
            <a:r>
              <a:rPr lang="en-US" sz="5000" dirty="0"/>
              <a:t> </a:t>
            </a:r>
            <a:r>
              <a:rPr lang="en-US" sz="5000" dirty="0" smtClean="0"/>
              <a:t>List at least three activities including the time, the materials/items needed, and the approximate cost </a:t>
            </a:r>
            <a:r>
              <a:rPr lang="en-US" sz="5000" b="1" dirty="0" smtClean="0"/>
              <a:t>in German </a:t>
            </a:r>
            <a:r>
              <a:rPr lang="en-US" sz="5000" dirty="0" smtClean="0"/>
              <a:t>(use Euros as currency)</a:t>
            </a:r>
          </a:p>
          <a:p>
            <a:pPr marL="0" indent="0">
              <a:buNone/>
            </a:pPr>
            <a:endParaRPr lang="en-US" sz="5000" dirty="0" smtClean="0"/>
          </a:p>
          <a:p>
            <a:pPr>
              <a:buBlip>
                <a:blip r:embed="rId3"/>
              </a:buBlip>
            </a:pPr>
            <a:r>
              <a:rPr lang="en-US" sz="5000" dirty="0" smtClean="0"/>
              <a:t>Include </a:t>
            </a:r>
            <a:r>
              <a:rPr lang="en-US" sz="5000" dirty="0"/>
              <a:t>pictures of the restaurant, </a:t>
            </a:r>
            <a:r>
              <a:rPr lang="en-US" sz="5000" dirty="0" smtClean="0"/>
              <a:t>attractions</a:t>
            </a:r>
            <a:r>
              <a:rPr lang="en-US" sz="5000" dirty="0"/>
              <a:t>, </a:t>
            </a:r>
            <a:r>
              <a:rPr lang="en-US" sz="5000" dirty="0" smtClean="0"/>
              <a:t>a city </a:t>
            </a:r>
            <a:r>
              <a:rPr lang="en-US" sz="5000" dirty="0"/>
              <a:t>map </a:t>
            </a:r>
            <a:r>
              <a:rPr lang="en-US" sz="5000" dirty="0" smtClean="0"/>
              <a:t>with </a:t>
            </a:r>
            <a:r>
              <a:rPr lang="en-US" sz="5000" dirty="0"/>
              <a:t>the locations marked, and the weather </a:t>
            </a:r>
            <a:r>
              <a:rPr lang="en-US" sz="5000" dirty="0" smtClean="0"/>
              <a:t>conditions</a:t>
            </a:r>
            <a:r>
              <a:rPr lang="en-US" sz="5000" dirty="0"/>
              <a:t> </a:t>
            </a:r>
            <a:r>
              <a:rPr lang="en-US" sz="5000" dirty="0" smtClean="0"/>
              <a:t>(can be icons or a weather map for that day (use Celsius not  Fahrenheit)</a:t>
            </a:r>
          </a:p>
          <a:p>
            <a:pPr marL="0" indent="0">
              <a:buNone/>
            </a:pPr>
            <a:endParaRPr lang="en-US" sz="5000" dirty="0" smtClean="0"/>
          </a:p>
          <a:p>
            <a:pPr>
              <a:buBlip>
                <a:blip r:embed="rId3"/>
              </a:buBlip>
            </a:pPr>
            <a:r>
              <a:rPr lang="en-US" sz="5000" dirty="0" smtClean="0"/>
              <a:t>Do not forget to cite all your sources including pictures.</a:t>
            </a:r>
          </a:p>
          <a:p>
            <a:pPr marL="0" indent="0">
              <a:buNone/>
            </a:pPr>
            <a:endParaRPr lang="en-US" sz="5000" dirty="0" smtClean="0"/>
          </a:p>
          <a:p>
            <a:pPr>
              <a:buBlip>
                <a:blip r:embed="rId3"/>
              </a:buBlip>
            </a:pPr>
            <a:r>
              <a:rPr lang="en-US" sz="5000" dirty="0"/>
              <a:t> </a:t>
            </a:r>
            <a:r>
              <a:rPr lang="en-US" sz="5000" dirty="0" smtClean="0"/>
              <a:t>E-mail or submit the presentation to Marco (me) no later than June 13</a:t>
            </a:r>
            <a:r>
              <a:rPr lang="en-US" sz="5000" baseline="30000" dirty="0" smtClean="0"/>
              <a:t>th</a:t>
            </a:r>
            <a:r>
              <a:rPr lang="en-US" sz="5000" dirty="0" smtClean="0"/>
              <a:t> )  </a:t>
            </a:r>
            <a:r>
              <a:rPr lang="en-US" sz="5000" dirty="0" smtClean="0">
                <a:hlinkClick r:id="rId4"/>
              </a:rPr>
              <a:t>http://frauchalkley.weebly.com</a:t>
            </a:r>
            <a:r>
              <a:rPr lang="en-US" sz="5000" dirty="0" smtClean="0"/>
              <a:t> or </a:t>
            </a:r>
            <a:r>
              <a:rPr lang="en-US" sz="5000" dirty="0" smtClean="0">
                <a:hlinkClick r:id="rId5"/>
              </a:rPr>
              <a:t>ulrike.chalkley@eu.dodea.edu</a:t>
            </a:r>
            <a:r>
              <a:rPr lang="en-US" sz="5000" dirty="0" smtClean="0"/>
              <a:t> </a:t>
            </a:r>
          </a:p>
          <a:p>
            <a:pPr marL="0" indent="0">
              <a:buNone/>
            </a:pPr>
            <a:endParaRPr lang="en-US" sz="5000" dirty="0"/>
          </a:p>
          <a:p>
            <a:pPr>
              <a:buNone/>
            </a:pPr>
            <a:r>
              <a:rPr lang="en-US" sz="5000" dirty="0">
                <a:hlinkClick r:id="rId6"/>
              </a:rPr>
              <a:t>City Photos</a:t>
            </a:r>
            <a:endParaRPr lang="en-US" sz="5000" dirty="0"/>
          </a:p>
          <a:p>
            <a:pPr>
              <a:buNone/>
            </a:pPr>
            <a:r>
              <a:rPr lang="en-US" sz="5000" dirty="0">
                <a:hlinkClick r:id="rId7"/>
              </a:rPr>
              <a:t>City Map</a:t>
            </a:r>
            <a:endParaRPr lang="en-US" sz="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Please use the following rubric to help you complete the presentation.  Play close attention to the details.  This will be a test grade. Make sure to evaluate yourself and then submit the presentation with the rubric.  If you are working in groups, include the name/s of your group members. Don’t forget to attach and send it with your presentation.</a:t>
            </a:r>
          </a:p>
          <a:p>
            <a:pPr marL="0" indent="0" algn="ctr">
              <a:buNone/>
            </a:pPr>
            <a:r>
              <a:rPr lang="en-US" dirty="0" smtClean="0">
                <a:hlinkClick r:id="rId2" action="ppaction://hlinkfile"/>
              </a:rPr>
              <a:t>RubricPowerPoint1.doc</a:t>
            </a:r>
            <a:endParaRPr lang="en-US" dirty="0"/>
          </a:p>
        </p:txBody>
      </p:sp>
      <p:pic>
        <p:nvPicPr>
          <p:cNvPr id="2051" name="Picture 3" descr="C:\Users\Mutti\AppData\Local\Microsoft\Windows\Temporary Internet Files\Content.IE5\PZ74ZXOK\MP90044268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7848599" cy="144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6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Page</a:t>
            </a:r>
            <a:endParaRPr lang="en-US" dirty="0"/>
          </a:p>
        </p:txBody>
      </p:sp>
      <p:pic>
        <p:nvPicPr>
          <p:cNvPr id="3077" name="Picture 5" descr="C:\Users\Mutti\AppData\Local\Microsoft\Windows\Temporary Internet Files\Content.IE5\LJ4BMBOJ\MC9000546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5399" y="-1142999"/>
            <a:ext cx="6705602" cy="899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8" y="1219200"/>
            <a:ext cx="7315200" cy="51054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000" b="1" dirty="0" smtClean="0"/>
              <a:t>Introduction</a:t>
            </a:r>
          </a:p>
          <a:p>
            <a:pPr marL="0" indent="0">
              <a:buNone/>
            </a:pPr>
            <a:r>
              <a:rPr lang="en-US" sz="8000" dirty="0" smtClean="0"/>
              <a:t>This web quest </a:t>
            </a:r>
            <a:r>
              <a:rPr lang="en-US" sz="8000" dirty="0"/>
              <a:t>is designed to help students understand what is involved in organizing </a:t>
            </a:r>
            <a:r>
              <a:rPr lang="en-US" sz="8000" dirty="0" smtClean="0"/>
              <a:t>activities in a typical German city using technology.  In addition to learning how to navigate German websites, the students  can </a:t>
            </a:r>
            <a:r>
              <a:rPr lang="en-US" sz="8000" dirty="0"/>
              <a:t>identify and learn some of the historical facts and cultural differences between Germany and the US </a:t>
            </a:r>
            <a:r>
              <a:rPr lang="en-US" sz="8000" dirty="0" smtClean="0"/>
              <a:t>by organizing </a:t>
            </a:r>
            <a:r>
              <a:rPr lang="en-US" sz="8000" dirty="0"/>
              <a:t>cultural and historical significant </a:t>
            </a:r>
            <a:r>
              <a:rPr lang="en-US" sz="8000" dirty="0" smtClean="0"/>
              <a:t>activities.  Furthermore, the students review vocabulary and expressions learned in German I by preparing the presentation in German.</a:t>
            </a:r>
          </a:p>
          <a:p>
            <a:pPr marL="0" indent="0" algn="ctr">
              <a:buNone/>
            </a:pPr>
            <a:r>
              <a:rPr lang="en-US" sz="8000" b="1" dirty="0" smtClean="0"/>
              <a:t>Cross-curricular and technology emphasis</a:t>
            </a:r>
          </a:p>
          <a:p>
            <a:pPr marL="0" indent="0">
              <a:buNone/>
            </a:pPr>
            <a:r>
              <a:rPr lang="en-US" sz="8000" dirty="0" smtClean="0"/>
              <a:t>This web quest was intended for a student-centered learning activity with an emphasis on technology.  Although </a:t>
            </a:r>
            <a:r>
              <a:rPr lang="en-US" sz="8000" dirty="0"/>
              <a:t>the web quest is created for students of German I and German II, it can also be used to reinforce skills in social </a:t>
            </a:r>
            <a:r>
              <a:rPr lang="en-US" sz="8000" dirty="0" smtClean="0"/>
              <a:t>studies (Culture, climate, </a:t>
            </a:r>
            <a:r>
              <a:rPr lang="en-US" sz="8000" dirty="0"/>
              <a:t>and cities of European countries</a:t>
            </a:r>
            <a:r>
              <a:rPr lang="en-US" sz="8000" dirty="0" smtClean="0"/>
              <a:t>), and </a:t>
            </a:r>
            <a:r>
              <a:rPr lang="en-US" sz="8000" dirty="0"/>
              <a:t>math (Estimation, percentage, currency conversion, metric system</a:t>
            </a:r>
            <a:r>
              <a:rPr lang="en-US" sz="8000" dirty="0" smtClean="0"/>
              <a:t>).</a:t>
            </a:r>
            <a:r>
              <a:rPr lang="en-US" sz="8000" dirty="0"/>
              <a:t> </a:t>
            </a:r>
            <a:endParaRPr lang="en-US" sz="8000" b="1" dirty="0" smtClean="0"/>
          </a:p>
        </p:txBody>
      </p:sp>
    </p:spTree>
    <p:extLst>
      <p:ext uri="{BB962C8B-B14F-4D97-AF65-F5344CB8AC3E}">
        <p14:creationId xmlns:p14="http://schemas.microsoft.com/office/powerpoint/2010/main" val="15181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Page</a:t>
            </a:r>
            <a:endParaRPr lang="en-US" dirty="0"/>
          </a:p>
        </p:txBody>
      </p:sp>
      <p:pic>
        <p:nvPicPr>
          <p:cNvPr id="3077" name="Picture 5" descr="C:\Users\Mutti\AppData\Local\Microsoft\Windows\Temporary Internet Files\Content.IE5\LJ4BMBOJ\MC9000546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1599" y="-914401"/>
            <a:ext cx="6400802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848600" cy="50292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6400" b="1" dirty="0" smtClean="0"/>
              <a:t>Lesson modification and extension</a:t>
            </a:r>
          </a:p>
          <a:p>
            <a:pPr>
              <a:buBlip>
                <a:blip r:embed="rId3"/>
              </a:buBlip>
            </a:pPr>
            <a:r>
              <a:rPr lang="en-US" sz="6200" dirty="0" smtClean="0"/>
              <a:t>Some links </a:t>
            </a:r>
            <a:r>
              <a:rPr lang="en-US" sz="6200" dirty="0"/>
              <a:t>on this web quest </a:t>
            </a:r>
            <a:r>
              <a:rPr lang="en-US" sz="6200" dirty="0" smtClean="0"/>
              <a:t>are in English.  Most </a:t>
            </a:r>
            <a:r>
              <a:rPr lang="en-US" sz="6200" dirty="0"/>
              <a:t>websites can be changed to the German website by using .de instead .com at the end of the </a:t>
            </a:r>
            <a:r>
              <a:rPr lang="en-US" sz="6200" dirty="0" smtClean="0"/>
              <a:t>web address.  German II students are encouraged to use only the German websites and use websites outside of this web quest.</a:t>
            </a:r>
            <a:endParaRPr lang="en-US" sz="6200" dirty="0"/>
          </a:p>
          <a:p>
            <a:pPr>
              <a:buBlip>
                <a:blip r:embed="rId3"/>
              </a:buBlip>
            </a:pPr>
            <a:r>
              <a:rPr lang="en-US" sz="6200" dirty="0" smtClean="0"/>
              <a:t>The final report is presented </a:t>
            </a:r>
            <a:r>
              <a:rPr lang="en-US" sz="6200" dirty="0"/>
              <a:t>in German </a:t>
            </a:r>
            <a:r>
              <a:rPr lang="en-US" sz="6200" dirty="0" smtClean="0"/>
              <a:t>in class.  Peers are encouraged to give feedback.</a:t>
            </a:r>
            <a:endParaRPr lang="en-US" sz="6200" dirty="0"/>
          </a:p>
          <a:p>
            <a:pPr>
              <a:buBlip>
                <a:blip r:embed="rId3"/>
              </a:buBlip>
            </a:pPr>
            <a:r>
              <a:rPr lang="en-US" sz="6200" dirty="0" smtClean="0"/>
              <a:t>Although </a:t>
            </a:r>
            <a:r>
              <a:rPr lang="en-US" sz="6200" dirty="0"/>
              <a:t>the web quest is designed for individual research, the activities can be completed in groups of four (1. Budget</a:t>
            </a:r>
            <a:r>
              <a:rPr lang="en-US" sz="6200" dirty="0" smtClean="0"/>
              <a:t>; 2.</a:t>
            </a:r>
            <a:r>
              <a:rPr lang="en-US" sz="6200" dirty="0"/>
              <a:t> </a:t>
            </a:r>
            <a:r>
              <a:rPr lang="en-US" sz="6200" dirty="0" smtClean="0"/>
              <a:t>Activities</a:t>
            </a:r>
            <a:r>
              <a:rPr lang="en-US" sz="6200" dirty="0"/>
              <a:t>; 3.  </a:t>
            </a:r>
            <a:r>
              <a:rPr lang="en-US" sz="6200" dirty="0" smtClean="0"/>
              <a:t>Details- Weather, Clothing and other items; </a:t>
            </a:r>
            <a:r>
              <a:rPr lang="en-US" sz="6200" dirty="0"/>
              <a:t>4. </a:t>
            </a:r>
            <a:r>
              <a:rPr lang="en-US" sz="6200" dirty="0" smtClean="0"/>
              <a:t>Presentation- Pictures, graphic, advanced features, citations).</a:t>
            </a:r>
          </a:p>
          <a:p>
            <a:pPr marL="0" indent="0" algn="ctr">
              <a:buNone/>
            </a:pPr>
            <a:r>
              <a:rPr lang="en-US" sz="6400" b="1" dirty="0"/>
              <a:t>Questions for further </a:t>
            </a:r>
            <a:r>
              <a:rPr lang="en-US" sz="6400" b="1" dirty="0" smtClean="0"/>
              <a:t>study</a:t>
            </a:r>
            <a:endParaRPr lang="en-US" sz="6400" dirty="0" smtClean="0"/>
          </a:p>
          <a:p>
            <a:pPr marL="0" indent="0">
              <a:buNone/>
            </a:pPr>
            <a:r>
              <a:rPr lang="en-US" sz="6200" dirty="0" smtClean="0"/>
              <a:t>1. What </a:t>
            </a:r>
            <a:r>
              <a:rPr lang="en-US" sz="6200" dirty="0"/>
              <a:t>influenced your choice of </a:t>
            </a:r>
            <a:r>
              <a:rPr lang="en-US" sz="6200" dirty="0" smtClean="0"/>
              <a:t>activities for the perfect date?</a:t>
            </a:r>
          </a:p>
          <a:p>
            <a:pPr marL="0" indent="0">
              <a:buNone/>
            </a:pPr>
            <a:r>
              <a:rPr lang="en-US" sz="6200" dirty="0" smtClean="0"/>
              <a:t>2. How would you set up a perfect date in the United States?   </a:t>
            </a:r>
          </a:p>
          <a:p>
            <a:pPr marL="0" indent="0">
              <a:buNone/>
            </a:pPr>
            <a:r>
              <a:rPr lang="en-US" sz="6200" dirty="0" smtClean="0"/>
              <a:t>3. Have you noticed some differences between the activities available to German and American</a:t>
            </a:r>
          </a:p>
          <a:p>
            <a:pPr marL="0" indent="0">
              <a:buNone/>
            </a:pPr>
            <a:r>
              <a:rPr lang="en-US" sz="6200" dirty="0"/>
              <a:t> </a:t>
            </a:r>
            <a:r>
              <a:rPr lang="en-US" sz="6200" dirty="0" smtClean="0"/>
              <a:t>   teenagers.  How are they different?  How are they the same?</a:t>
            </a:r>
          </a:p>
        </p:txBody>
      </p:sp>
    </p:spTree>
    <p:extLst>
      <p:ext uri="{BB962C8B-B14F-4D97-AF65-F5344CB8AC3E}">
        <p14:creationId xmlns:p14="http://schemas.microsoft.com/office/powerpoint/2010/main" val="628033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1496</Words>
  <Application>Microsoft Office PowerPoint</Application>
  <PresentationFormat>On-screen Show (4:3)</PresentationFormat>
  <Paragraphs>111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Was machst du?</vt:lpstr>
      <vt:lpstr>Introduction</vt:lpstr>
      <vt:lpstr>Task</vt:lpstr>
      <vt:lpstr>Process</vt:lpstr>
      <vt:lpstr>Process</vt:lpstr>
      <vt:lpstr>Process</vt:lpstr>
      <vt:lpstr>Evaluation</vt:lpstr>
      <vt:lpstr>Teacher Page</vt:lpstr>
      <vt:lpstr>Teacher Page</vt:lpstr>
      <vt:lpstr>Standards of Foreign Language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machst du?</dc:title>
  <dc:creator>Mutti</dc:creator>
  <cp:lastModifiedBy>Mutti</cp:lastModifiedBy>
  <cp:revision>35</cp:revision>
  <dcterms:created xsi:type="dcterms:W3CDTF">2011-05-26T17:44:20Z</dcterms:created>
  <dcterms:modified xsi:type="dcterms:W3CDTF">2011-05-31T12:22:23Z</dcterms:modified>
</cp:coreProperties>
</file>