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68" r:id="rId3"/>
    <p:sldId id="256" r:id="rId4"/>
    <p:sldId id="269" r:id="rId5"/>
    <p:sldId id="257" r:id="rId6"/>
    <p:sldId id="258" r:id="rId7"/>
    <p:sldId id="261" r:id="rId8"/>
    <p:sldId id="260" r:id="rId9"/>
    <p:sldId id="262" r:id="rId10"/>
    <p:sldId id="266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1FE23-24EE-4D1F-81D8-390ABB1A8502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90D31-DAB0-490E-A28E-066E3D868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6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7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5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0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6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5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4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0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0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0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54FB-F908-4944-8678-60A91EE4F558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CFB55-089B-4A5C-8665-FA7E19FD4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3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Word Order and the Verb </a:t>
            </a:r>
            <a:r>
              <a:rPr lang="en-US" b="1" dirty="0" err="1"/>
              <a:t>H</a:t>
            </a:r>
            <a:r>
              <a:rPr lang="en-US" b="1" dirty="0" err="1" smtClean="0"/>
              <a:t>aben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Kapitel</a:t>
            </a:r>
            <a:r>
              <a:rPr lang="en-US" dirty="0" smtClean="0"/>
              <a:t> 3</a:t>
            </a:r>
          </a:p>
          <a:p>
            <a:r>
              <a:rPr lang="de-DE"/>
              <a:t>p</a:t>
            </a:r>
            <a:r>
              <a:rPr lang="de-DE" smtClean="0"/>
              <a:t>g 78 and pg 81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haben</a:t>
            </a:r>
            <a:endParaRPr lang="en-US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734234"/>
            <a:ext cx="2912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Pay Attention: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7641" y="3111787"/>
            <a:ext cx="8403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Sometimes verbs do not follow  the rule.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7641" y="38862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verb </a:t>
            </a:r>
            <a:r>
              <a:rPr lang="en-US" sz="3200" b="1" i="1" dirty="0" err="1" smtClean="0"/>
              <a:t>haben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is such a verb.   </a:t>
            </a:r>
          </a:p>
          <a:p>
            <a:r>
              <a:rPr lang="en-US" sz="3200" b="1" dirty="0" smtClean="0"/>
              <a:t>Watch what happens in the </a:t>
            </a:r>
            <a:r>
              <a:rPr lang="en-US" sz="3200" b="1" i="1" dirty="0" smtClean="0"/>
              <a:t>du</a:t>
            </a:r>
            <a:r>
              <a:rPr lang="en-US" sz="3200" b="1" dirty="0" smtClean="0"/>
              <a:t> and </a:t>
            </a:r>
            <a:r>
              <a:rPr lang="en-US" sz="3200" b="1" i="1" dirty="0" err="1" smtClean="0"/>
              <a:t>er</a:t>
            </a:r>
            <a:r>
              <a:rPr lang="en-US" sz="3200" b="1" i="1" dirty="0" smtClean="0"/>
              <a:t>, </a:t>
            </a:r>
            <a:r>
              <a:rPr lang="en-US" sz="3200" b="1" i="1" dirty="0" err="1" smtClean="0"/>
              <a:t>sie</a:t>
            </a:r>
            <a:r>
              <a:rPr lang="en-US" sz="3200" b="1" i="1" dirty="0" smtClean="0"/>
              <a:t>, </a:t>
            </a:r>
            <a:r>
              <a:rPr lang="en-US" sz="3200" b="1" i="1" dirty="0" err="1" smtClean="0"/>
              <a:t>es</a:t>
            </a:r>
            <a:r>
              <a:rPr lang="en-US" sz="3200" b="1" i="1" dirty="0" smtClean="0"/>
              <a:t> forms</a:t>
            </a:r>
            <a:endParaRPr lang="en-US" sz="3200" b="1" dirty="0"/>
          </a:p>
        </p:txBody>
      </p:sp>
      <p:pic>
        <p:nvPicPr>
          <p:cNvPr id="1027" name="Picture 3" descr="C:\Users\Mutti\AppData\Local\Microsoft\Windows\Temporary Internet Files\Content.IE5\9SZDVFYQ\MC9004325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1457324"/>
            <a:ext cx="172402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utti\AppData\Local\Microsoft\Windows\Temporary Internet Files\Content.IE5\LJ4BMBOJ\MC90043440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205287"/>
            <a:ext cx="136207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7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609600" y="1232475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ich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41706" y="2291441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73812" y="3319232"/>
            <a:ext cx="1319775" cy="7056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73812" y="4246416"/>
            <a:ext cx="1371600" cy="7619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473812" y="5304712"/>
            <a:ext cx="1319774" cy="80622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4867340" y="1263289"/>
            <a:ext cx="1387305" cy="742568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4867340" y="2284466"/>
            <a:ext cx="1459919" cy="69975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43224" y="3404754"/>
            <a:ext cx="1409819" cy="8416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6308610" y="3881134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793587" y="3735325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1835151" y="4601302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1717387" y="5744927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90787" y="4694375"/>
            <a:ext cx="1413023" cy="8496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6327259" y="5304712"/>
            <a:ext cx="597870" cy="3482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93758" y="304800"/>
            <a:ext cx="406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haben</a:t>
            </a:r>
            <a:endParaRPr lang="en-US" sz="3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209800" y="1350872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95814" y="240957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62200" y="5827237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309669" y="462741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26987" y="3713964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91847" y="3742249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85264" y="241681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555874" y="143845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672558" y="5085600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hab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3438814" y="2460603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st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3" name="Flowchart: Decision 32"/>
          <p:cNvSpPr/>
          <p:nvPr/>
        </p:nvSpPr>
        <p:spPr>
          <a:xfrm>
            <a:off x="3505200" y="5871028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4" name="Flowchart: Decision 33"/>
          <p:cNvSpPr/>
          <p:nvPr/>
        </p:nvSpPr>
        <p:spPr>
          <a:xfrm>
            <a:off x="3438814" y="4680039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6" name="Flowchart: Decision 35"/>
          <p:cNvSpPr/>
          <p:nvPr/>
        </p:nvSpPr>
        <p:spPr>
          <a:xfrm>
            <a:off x="3345873" y="1394662"/>
            <a:ext cx="990600" cy="479822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5" name="Flowchart: Decision 34"/>
          <p:cNvSpPr/>
          <p:nvPr/>
        </p:nvSpPr>
        <p:spPr>
          <a:xfrm>
            <a:off x="3452669" y="3766594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7" name="Flowchart: Decision 36"/>
          <p:cNvSpPr/>
          <p:nvPr/>
        </p:nvSpPr>
        <p:spPr>
          <a:xfrm>
            <a:off x="7734847" y="1526035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  <p:sp>
        <p:nvSpPr>
          <p:cNvPr id="38" name="Flowchart: Decision 37"/>
          <p:cNvSpPr/>
          <p:nvPr/>
        </p:nvSpPr>
        <p:spPr>
          <a:xfrm>
            <a:off x="7628264" y="2460603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9" name="Flowchart: Decision 38"/>
          <p:cNvSpPr/>
          <p:nvPr/>
        </p:nvSpPr>
        <p:spPr>
          <a:xfrm>
            <a:off x="7734847" y="3825585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  <p:sp>
        <p:nvSpPr>
          <p:cNvPr id="40" name="Flowchart: Decision 39"/>
          <p:cNvSpPr/>
          <p:nvPr/>
        </p:nvSpPr>
        <p:spPr>
          <a:xfrm>
            <a:off x="7839803" y="5151027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8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4" grpId="0" animBg="1"/>
      <p:bldP spid="36" grpId="0" animBg="1"/>
      <p:bldP spid="3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609600" y="1232475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ich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41706" y="2291441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73812" y="3319232"/>
            <a:ext cx="1319775" cy="7056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73812" y="4246416"/>
            <a:ext cx="1371600" cy="7619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473812" y="5304712"/>
            <a:ext cx="1319774" cy="80622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4867340" y="1263289"/>
            <a:ext cx="1387305" cy="742568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4867340" y="2284466"/>
            <a:ext cx="1459919" cy="69975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43224" y="3404754"/>
            <a:ext cx="1409819" cy="8416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6308610" y="3881134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793587" y="3735325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1835151" y="4601302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1717387" y="5744927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90787" y="4694375"/>
            <a:ext cx="1413023" cy="8496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6327259" y="5304712"/>
            <a:ext cx="597870" cy="3482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93758" y="304800"/>
            <a:ext cx="406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haben</a:t>
            </a:r>
            <a:endParaRPr lang="en-US" sz="3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209800" y="1350872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hab</a:t>
            </a:r>
            <a:r>
              <a:rPr lang="en-US" b="1" dirty="0" err="1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95814" y="240957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</a:t>
            </a:r>
            <a:r>
              <a:rPr lang="en-US" b="1" dirty="0" smtClean="0">
                <a:solidFill>
                  <a:schemeClr val="tx1"/>
                </a:solidFill>
              </a:rPr>
              <a:t>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62200" y="5827237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</a:t>
            </a:r>
            <a:r>
              <a:rPr lang="en-US" b="1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309669" y="462741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</a:t>
            </a:r>
            <a:r>
              <a:rPr lang="en-US" b="1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26987" y="3713964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</a:t>
            </a:r>
            <a:r>
              <a:rPr lang="en-US" b="1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91847" y="3742249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hab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85264" y="241681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hab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555874" y="143845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hab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672558" y="5085600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hab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80444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Übung macht den Meister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Sie  </a:t>
            </a:r>
            <a:r>
              <a:rPr lang="en-US" sz="2400" dirty="0" smtClean="0"/>
              <a:t>__________</a:t>
            </a:r>
            <a:r>
              <a:rPr lang="en-US" sz="2400" dirty="0"/>
              <a:t> </a:t>
            </a:r>
            <a:r>
              <a:rPr lang="en-US" sz="2400" dirty="0" err="1" smtClean="0"/>
              <a:t>einen</a:t>
            </a:r>
            <a:r>
              <a:rPr lang="en-US" sz="2400" dirty="0" smtClean="0"/>
              <a:t> Computer.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676399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hat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9654" y="2743200"/>
            <a:ext cx="4329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Heinz </a:t>
            </a:r>
            <a:r>
              <a:rPr lang="en-US" sz="2400" dirty="0" smtClean="0"/>
              <a:t>  </a:t>
            </a:r>
            <a:r>
              <a:rPr lang="en-US" sz="2400" dirty="0" smtClean="0"/>
              <a:t>_________ </a:t>
            </a:r>
            <a:r>
              <a:rPr lang="en-US" sz="2400" dirty="0" err="1" smtClean="0"/>
              <a:t>Zeit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24693" y="2680479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hat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886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Ich</a:t>
            </a:r>
            <a:r>
              <a:rPr lang="en-US" sz="2400" dirty="0" smtClean="0"/>
              <a:t> _________ </a:t>
            </a:r>
            <a:r>
              <a:rPr lang="en-US" sz="2400" dirty="0" err="1" smtClean="0"/>
              <a:t>vier</a:t>
            </a:r>
            <a:r>
              <a:rPr lang="en-US" sz="2400" dirty="0" smtClean="0"/>
              <a:t> CDs.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347355" y="3862951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habe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029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Wann</a:t>
            </a:r>
            <a:r>
              <a:rPr lang="en-US" sz="2400" b="1" dirty="0" smtClean="0"/>
              <a:t>_________</a:t>
            </a:r>
            <a:r>
              <a:rPr lang="en-US" sz="2400" b="1" dirty="0" err="1" smtClean="0"/>
              <a:t>ihr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Zeit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664277" y="5000807"/>
            <a:ext cx="119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habt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1999" y="5867400"/>
            <a:ext cx="472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Wir</a:t>
            </a:r>
            <a:r>
              <a:rPr lang="en-US" sz="2400" b="1" dirty="0" smtClean="0"/>
              <a:t> ________ </a:t>
            </a:r>
            <a:r>
              <a:rPr lang="en-US" sz="2400" b="1" dirty="0" err="1" smtClean="0"/>
              <a:t>einen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Videorekorder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14450" y="5848618"/>
            <a:ext cx="1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haben</a:t>
            </a:r>
            <a:endParaRPr lang="en-US" sz="2400" b="1" dirty="0"/>
          </a:p>
        </p:txBody>
      </p:sp>
      <p:pic>
        <p:nvPicPr>
          <p:cNvPr id="2050" name="Picture 2" descr="C:\Users\Mutti\AppData\Local\Microsoft\Windows\Temporary Internet Files\Content.IE5\PZ74ZXOK\MC9004394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2777798" cy="277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34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Order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7285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There are two basic sentences in German: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27012"/>
            <a:ext cx="2122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Statements</a:t>
            </a:r>
            <a:endParaRPr lang="en-US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886200"/>
            <a:ext cx="190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Questions</a:t>
            </a:r>
            <a:endParaRPr lang="en-US" sz="32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249680" y="3111787"/>
            <a:ext cx="2664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/>
              <a:t>Ich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hei</a:t>
            </a:r>
            <a:r>
              <a:rPr lang="de-DE" sz="3200" b="1" i="1" dirty="0" smtClean="0"/>
              <a:t>ße Tom.</a:t>
            </a:r>
            <a:endParaRPr lang="en-US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310136" y="4577004"/>
            <a:ext cx="2655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i="1" dirty="0" smtClean="0"/>
              <a:t>Heißt du Tom?</a:t>
            </a:r>
            <a:endParaRPr lang="en-US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249680" y="5156775"/>
            <a:ext cx="4034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i="1" dirty="0" smtClean="0"/>
              <a:t>Was machst du heute?</a:t>
            </a:r>
            <a:endParaRPr lang="en-US" sz="3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27572" y="5915297"/>
            <a:ext cx="845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Watch what happens to the verb and the subject</a:t>
            </a:r>
            <a:endParaRPr lang="en-US" sz="3200" b="1" dirty="0"/>
          </a:p>
        </p:txBody>
      </p:sp>
      <p:pic>
        <p:nvPicPr>
          <p:cNvPr id="3074" name="Picture 2" descr="C:\Users\Mutti\AppData\Local\Microsoft\Windows\Temporary Internet Files\Content.IE5\K9TAIUJ1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3524250"/>
            <a:ext cx="18732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4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0091" y="1905000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Subjekt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82091" y="1219200"/>
            <a:ext cx="1066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32809" y="2667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65564" y="2667000"/>
            <a:ext cx="588818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435927" y="1887682"/>
            <a:ext cx="1905000" cy="779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r>
              <a:rPr lang="en-US" dirty="0" smtClean="0"/>
              <a:t>erb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07527" y="269124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77491" y="2642754"/>
            <a:ext cx="609600" cy="581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71154" y="609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Normal Word Order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3165764" y="5261263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Subjekt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952009" y="4540827"/>
            <a:ext cx="1066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386446" y="604750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19201" y="6047509"/>
            <a:ext cx="588818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094509" y="5280313"/>
            <a:ext cx="1905000" cy="779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r>
              <a:rPr lang="en-US" dirty="0" smtClean="0"/>
              <a:t>erb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461164" y="6071754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31128" y="6023263"/>
            <a:ext cx="609600" cy="581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340427" y="3823808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Inverted Word Order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57800" y="474517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</a:t>
            </a:r>
            <a:r>
              <a:rPr lang="en-US" sz="2400" b="1" dirty="0" smtClean="0"/>
              <a:t>       </a:t>
            </a:r>
            <a:endParaRPr lang="en-US" sz="2400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400800" y="1461650"/>
            <a:ext cx="1447800" cy="3283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501371" y="1371593"/>
            <a:ext cx="1143000" cy="32835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710759" y="4655119"/>
            <a:ext cx="1007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>
                <a:solidFill>
                  <a:prstClr val="black"/>
                </a:solidFill>
              </a:rPr>
              <a:t>Peter?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36033" y="4652884"/>
            <a:ext cx="1530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</a:rPr>
              <a:t>Schwimmt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886246" y="909146"/>
            <a:ext cx="933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Peter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128164" y="909146"/>
            <a:ext cx="15899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err="1">
                <a:solidFill>
                  <a:prstClr val="black"/>
                </a:solidFill>
              </a:rPr>
              <a:t>schwimmt</a:t>
            </a:r>
            <a:r>
              <a:rPr lang="en-US" sz="2400" b="1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876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17" grpId="0" animBg="1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80444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/>
              <a:t>Übung macht den Meister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Sie  </a:t>
            </a:r>
            <a:r>
              <a:rPr lang="en-US" sz="2400" dirty="0" smtClean="0"/>
              <a:t>__________</a:t>
            </a:r>
            <a:r>
              <a:rPr lang="en-US" sz="2400" dirty="0"/>
              <a:t> </a:t>
            </a:r>
            <a:r>
              <a:rPr lang="en-US" sz="2400" dirty="0" err="1" smtClean="0"/>
              <a:t>einen</a:t>
            </a:r>
            <a:r>
              <a:rPr lang="en-US" sz="2400" dirty="0" smtClean="0"/>
              <a:t> Computer.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676399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hat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9654" y="2743200"/>
            <a:ext cx="4329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Hast   _________ </a:t>
            </a:r>
            <a:r>
              <a:rPr lang="en-US" sz="2400" dirty="0" err="1" smtClean="0"/>
              <a:t>Zeit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28750" y="269224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du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886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Ich</a:t>
            </a:r>
            <a:r>
              <a:rPr lang="en-US" sz="2400" dirty="0" smtClean="0"/>
              <a:t> _________ </a:t>
            </a:r>
            <a:r>
              <a:rPr lang="en-US" sz="2400" dirty="0" err="1" smtClean="0"/>
              <a:t>vier</a:t>
            </a:r>
            <a:r>
              <a:rPr lang="en-US" sz="2400" dirty="0" smtClean="0"/>
              <a:t> CDs.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47355" y="3862951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habe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5029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Wann</a:t>
            </a:r>
            <a:r>
              <a:rPr lang="en-US" sz="2400" b="1" dirty="0" smtClean="0"/>
              <a:t>_________</a:t>
            </a:r>
            <a:r>
              <a:rPr lang="en-US" sz="2400" b="1" dirty="0" err="1" smtClean="0"/>
              <a:t>ihr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Zeit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64277" y="5000807"/>
            <a:ext cx="119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habt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1999" y="5867400"/>
            <a:ext cx="4724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Wir</a:t>
            </a:r>
            <a:r>
              <a:rPr lang="en-US" sz="2400" b="1" dirty="0" smtClean="0"/>
              <a:t> ________ </a:t>
            </a:r>
            <a:r>
              <a:rPr lang="en-US" sz="2400" b="1" dirty="0" err="1" smtClean="0"/>
              <a:t>einen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Videorekorder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14450" y="5848618"/>
            <a:ext cx="131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haben</a:t>
            </a:r>
            <a:endParaRPr lang="en-US" sz="2400" b="1" dirty="0"/>
          </a:p>
        </p:txBody>
      </p:sp>
      <p:pic>
        <p:nvPicPr>
          <p:cNvPr id="13" name="Picture 2" descr="C:\Users\Mutti\AppData\Local\Microsoft\Windows\Temporary Internet Files\Content.IE5\PZ74ZXOK\MC9004394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2777798" cy="277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9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utti\AppData\Local\Microsoft\Windows\Temporary Internet Files\Content.IE5\RHDT0403\MC9003342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901075"/>
            <a:ext cx="778612" cy="91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1490052" y="889575"/>
            <a:ext cx="1303706" cy="685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ich</a:t>
            </a:r>
            <a:endParaRPr lang="en-US" dirty="0"/>
          </a:p>
        </p:txBody>
      </p:sp>
      <p:pic>
        <p:nvPicPr>
          <p:cNvPr id="1031" name="Picture 7" descr="C:\Users\Mutti\AppData\Local\Microsoft\Windows\Temporary Internet Files\Content.IE5\RHDT0403\MC9004399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8" y="2242197"/>
            <a:ext cx="956283" cy="66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1490052" y="1952748"/>
            <a:ext cx="1303706" cy="685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pic>
        <p:nvPicPr>
          <p:cNvPr id="1033" name="Picture 9" descr="C:\Users\Mutti\AppData\Local\Microsoft\Windows\Temporary Internet Files\Content.IE5\2F7NBYRC\MC90044709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3305482"/>
            <a:ext cx="685936" cy="73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utti\AppData\Local\Microsoft\Windows\Temporary Internet Files\Content.IE5\JYDGVJ3M\MC9004459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4499263"/>
            <a:ext cx="740495" cy="76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Mutti\AppData\Local\Microsoft\Windows\Temporary Internet Files\Content.IE5\JYDGVJ3M\MC91021702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71" y="5672454"/>
            <a:ext cx="761999" cy="79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473983" y="3210812"/>
            <a:ext cx="1319775" cy="705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422158" y="4166755"/>
            <a:ext cx="1371600" cy="761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1473984" y="5282948"/>
            <a:ext cx="1319774" cy="8062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pic>
        <p:nvPicPr>
          <p:cNvPr id="1036" name="Picture 12" descr="C:\Users\Mutti\AppData\Local\Microsoft\Windows\Temporary Internet Files\Content.IE5\JYDGVJ3M\MC90024034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453" y="3912040"/>
            <a:ext cx="1423987" cy="104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Mutti\AppData\Local\Microsoft\Windows\Temporary Internet Files\Content.IE5\RHDT0403\MC90029756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936" y="2734562"/>
            <a:ext cx="1820863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Mutti\AppData\Local\Microsoft\Windows\Temporary Internet Files\Content.IE5\2F7NBYRC\MP900411809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446" y="1425722"/>
            <a:ext cx="1054051" cy="105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Callout 11"/>
          <p:cNvSpPr/>
          <p:nvPr/>
        </p:nvSpPr>
        <p:spPr>
          <a:xfrm>
            <a:off x="6859969" y="889575"/>
            <a:ext cx="1387305" cy="7425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6918615" y="2384687"/>
            <a:ext cx="1459919" cy="6997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859970" y="3912040"/>
            <a:ext cx="1409819" cy="841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8269789" y="4284517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2673927" y="3543010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2628900" y="4322616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2628900" y="5627611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9" name="Picture 15" descr="C:\Users\Mutti\AppData\Local\Microsoft\Windows\Temporary Internet Files\Content.IE5\RHDT0403\MP90022776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453" y="5181598"/>
            <a:ext cx="1609748" cy="107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/>
          <p:cNvSpPr/>
          <p:nvPr/>
        </p:nvSpPr>
        <p:spPr>
          <a:xfrm>
            <a:off x="6752497" y="5261262"/>
            <a:ext cx="1413023" cy="849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8165520" y="5791200"/>
            <a:ext cx="384464" cy="2809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93758" y="304800"/>
            <a:ext cx="406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Personal Pronouns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8273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11" grpId="0" animBg="1"/>
      <p:bldP spid="22" grpId="0" animBg="1"/>
      <p:bldP spid="12" grpId="0" animBg="1"/>
      <p:bldP spid="13" grpId="0" animBg="1"/>
      <p:bldP spid="14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utti\AppData\Local\Microsoft\Windows\Temporary Internet Files\Content.IE5\RHDT0403\MC9003342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901075"/>
            <a:ext cx="778612" cy="91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1490052" y="889575"/>
            <a:ext cx="1303706" cy="685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ich</a:t>
            </a:r>
            <a:endParaRPr lang="en-US" dirty="0"/>
          </a:p>
        </p:txBody>
      </p:sp>
      <p:pic>
        <p:nvPicPr>
          <p:cNvPr id="1031" name="Picture 7" descr="C:\Users\Mutti\AppData\Local\Microsoft\Windows\Temporary Internet Files\Content.IE5\RHDT0403\MC9004399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8" y="2242197"/>
            <a:ext cx="956283" cy="66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1490052" y="1952748"/>
            <a:ext cx="1303706" cy="685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pic>
        <p:nvPicPr>
          <p:cNvPr id="1033" name="Picture 9" descr="C:\Users\Mutti\AppData\Local\Microsoft\Windows\Temporary Internet Files\Content.IE5\2F7NBYRC\MC90044709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3305482"/>
            <a:ext cx="685936" cy="73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utti\AppData\Local\Microsoft\Windows\Temporary Internet Files\Content.IE5\JYDGVJ3M\MC9004459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47" y="4499263"/>
            <a:ext cx="740495" cy="76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Mutti\AppData\Local\Microsoft\Windows\Temporary Internet Files\Content.IE5\JYDGVJ3M\MC91021702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71" y="5672454"/>
            <a:ext cx="761999" cy="79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473983" y="3210812"/>
            <a:ext cx="1319775" cy="705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422158" y="4166755"/>
            <a:ext cx="1371600" cy="761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1473984" y="5282948"/>
            <a:ext cx="1319774" cy="8062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pic>
        <p:nvPicPr>
          <p:cNvPr id="1036" name="Picture 12" descr="C:\Users\Mutti\AppData\Local\Microsoft\Windows\Temporary Internet Files\Content.IE5\JYDGVJ3M\MC90024034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453" y="3912040"/>
            <a:ext cx="1423987" cy="104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Mutti\AppData\Local\Microsoft\Windows\Temporary Internet Files\Content.IE5\RHDT0403\MC90029756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936" y="2734562"/>
            <a:ext cx="1820863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Mutti\AppData\Local\Microsoft\Windows\Temporary Internet Files\Content.IE5\2F7NBYRC\MP900411809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446" y="1425722"/>
            <a:ext cx="1054051" cy="105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Callout 11"/>
          <p:cNvSpPr/>
          <p:nvPr/>
        </p:nvSpPr>
        <p:spPr>
          <a:xfrm>
            <a:off x="6859969" y="889575"/>
            <a:ext cx="1387305" cy="7425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6918615" y="2384687"/>
            <a:ext cx="1459919" cy="6997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859970" y="3912040"/>
            <a:ext cx="1409819" cy="841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8269789" y="4284517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2673927" y="3543010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2628900" y="4322616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2628900" y="5627611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9" name="Picture 15" descr="C:\Users\Mutti\AppData\Local\Microsoft\Windows\Temporary Internet Files\Content.IE5\RHDT0403\MP90022776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453" y="5181598"/>
            <a:ext cx="1609748" cy="107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/>
          <p:cNvSpPr/>
          <p:nvPr/>
        </p:nvSpPr>
        <p:spPr>
          <a:xfrm>
            <a:off x="6752497" y="5261262"/>
            <a:ext cx="1413023" cy="849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8165520" y="5791200"/>
            <a:ext cx="384464" cy="28090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18509" y="20782"/>
            <a:ext cx="40662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Verbs change the ending for each pronoun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5792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11" grpId="0" animBg="1"/>
      <p:bldP spid="22" grpId="0" animBg="1"/>
      <p:bldP spid="12" grpId="0" animBg="1"/>
      <p:bldP spid="13" grpId="0" animBg="1"/>
      <p:bldP spid="14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do you conjugate (match an ending to a particular subject) a regular verb?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382018"/>
            <a:ext cx="6400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1.  Most German verbs have  “en”  ending in its infinite form (how you see it in the dictionary)</a:t>
            </a:r>
          </a:p>
          <a:p>
            <a:endParaRPr lang="en-US" dirty="0"/>
          </a:p>
          <a:p>
            <a:r>
              <a:rPr lang="en-US" sz="3600" b="1" i="1" dirty="0" err="1" smtClean="0"/>
              <a:t>gehen</a:t>
            </a:r>
            <a:r>
              <a:rPr lang="en-US" sz="3600" b="1" i="1" dirty="0" smtClean="0"/>
              <a:t>– to go</a:t>
            </a:r>
            <a:endParaRPr lang="en-US" sz="36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09576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geh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95761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en</a:t>
            </a:r>
            <a:endParaRPr lang="en-US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680537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 The “en” ending is taken off before you can conjugate the verb.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19300" y="4660611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/>
              <a:t>e</a:t>
            </a:r>
            <a:r>
              <a:rPr lang="en-US" sz="3200" b="1" i="1" dirty="0" smtClean="0"/>
              <a:t>n </a:t>
            </a:r>
          </a:p>
          <a:p>
            <a:r>
              <a:rPr lang="en-US" sz="1000" i="1" dirty="0" smtClean="0"/>
              <a:t>ending</a:t>
            </a:r>
            <a:endParaRPr lang="en-US" sz="3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257300" y="4660612"/>
            <a:ext cx="13335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geh</a:t>
            </a:r>
            <a:endParaRPr lang="en-US" sz="3200" dirty="0" smtClean="0"/>
          </a:p>
          <a:p>
            <a:r>
              <a:rPr lang="en-US" sz="1000" dirty="0" smtClean="0"/>
              <a:t> </a:t>
            </a:r>
            <a:r>
              <a:rPr lang="en-US" sz="1400" dirty="0" smtClean="0"/>
              <a:t>stem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56388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You add a new ending to the stem and match it to the subject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21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609600" y="1232475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ich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41706" y="2291441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73812" y="3319232"/>
            <a:ext cx="1319775" cy="7056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73812" y="4246416"/>
            <a:ext cx="1371600" cy="7619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473812" y="5304712"/>
            <a:ext cx="1319774" cy="80622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4867340" y="1263289"/>
            <a:ext cx="1387305" cy="742568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4867340" y="2284466"/>
            <a:ext cx="1459919" cy="69975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43224" y="3404754"/>
            <a:ext cx="1409819" cy="8416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6308610" y="3881134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793587" y="3735325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1835151" y="4601302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1717387" y="5744927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90787" y="4694375"/>
            <a:ext cx="1413023" cy="8496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6327259" y="5304712"/>
            <a:ext cx="597870" cy="3482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93758" y="304800"/>
            <a:ext cx="406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gehen</a:t>
            </a:r>
            <a:endParaRPr lang="en-US" sz="3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209800" y="1350872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95814" y="240957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62200" y="5827237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309669" y="462741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26987" y="3713964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91847" y="3742249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85264" y="241681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555874" y="143845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672558" y="5085600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3438814" y="2460603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st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3" name="Flowchart: Decision 32"/>
          <p:cNvSpPr/>
          <p:nvPr/>
        </p:nvSpPr>
        <p:spPr>
          <a:xfrm>
            <a:off x="3505200" y="5871028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4" name="Flowchart: Decision 33"/>
          <p:cNvSpPr/>
          <p:nvPr/>
        </p:nvSpPr>
        <p:spPr>
          <a:xfrm>
            <a:off x="3438814" y="4680039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5" name="Flowchart: Decision 34"/>
          <p:cNvSpPr/>
          <p:nvPr/>
        </p:nvSpPr>
        <p:spPr>
          <a:xfrm>
            <a:off x="3452669" y="3766594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6" name="Flowchart: Decision 35"/>
          <p:cNvSpPr/>
          <p:nvPr/>
        </p:nvSpPr>
        <p:spPr>
          <a:xfrm>
            <a:off x="3352800" y="1424335"/>
            <a:ext cx="990600" cy="479822"/>
          </a:xfrm>
          <a:prstGeom prst="flowChartDecisi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7" name="Flowchart: Decision 36"/>
          <p:cNvSpPr/>
          <p:nvPr/>
        </p:nvSpPr>
        <p:spPr>
          <a:xfrm>
            <a:off x="7734847" y="1526035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  <p:sp>
        <p:nvSpPr>
          <p:cNvPr id="38" name="Flowchart: Decision 37"/>
          <p:cNvSpPr/>
          <p:nvPr/>
        </p:nvSpPr>
        <p:spPr>
          <a:xfrm>
            <a:off x="7628264" y="2460603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9" name="Flowchart: Decision 38"/>
          <p:cNvSpPr/>
          <p:nvPr/>
        </p:nvSpPr>
        <p:spPr>
          <a:xfrm>
            <a:off x="7734847" y="3825585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  <p:sp>
        <p:nvSpPr>
          <p:cNvPr id="40" name="Flowchart: Decision 39"/>
          <p:cNvSpPr/>
          <p:nvPr/>
        </p:nvSpPr>
        <p:spPr>
          <a:xfrm>
            <a:off x="7839803" y="5151027"/>
            <a:ext cx="990600" cy="479822"/>
          </a:xfrm>
          <a:prstGeom prst="flowChartDecisi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8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609600" y="1232475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/>
                </a:solidFill>
              </a:rPr>
              <a:t>ich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41706" y="2291441"/>
            <a:ext cx="1303706" cy="68580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du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73812" y="3319232"/>
            <a:ext cx="1319775" cy="7056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73812" y="4246416"/>
            <a:ext cx="1371600" cy="7619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10800000" flipV="1">
            <a:off x="473812" y="5304712"/>
            <a:ext cx="1319774" cy="80622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4867340" y="1263289"/>
            <a:ext cx="1387305" cy="742568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wir</a:t>
            </a:r>
            <a:endParaRPr lang="en-US" dirty="0"/>
          </a:p>
        </p:txBody>
      </p:sp>
      <p:sp>
        <p:nvSpPr>
          <p:cNvPr id="13" name="Oval Callout 12"/>
          <p:cNvSpPr/>
          <p:nvPr/>
        </p:nvSpPr>
        <p:spPr>
          <a:xfrm>
            <a:off x="4867340" y="2284466"/>
            <a:ext cx="1459919" cy="699750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43224" y="3404754"/>
            <a:ext cx="1409819" cy="8416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6308610" y="3881134"/>
            <a:ext cx="464127" cy="38099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1793587" y="3735325"/>
            <a:ext cx="533400" cy="2580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1835151" y="4601302"/>
            <a:ext cx="5334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>
            <a:off x="1717387" y="5744927"/>
            <a:ext cx="685800" cy="327177"/>
          </a:xfrm>
          <a:prstGeom prst="bentConnector3">
            <a:avLst>
              <a:gd name="adj1" fmla="val 560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890787" y="4694375"/>
            <a:ext cx="1413023" cy="8496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Sie</a:t>
            </a:r>
            <a:endParaRPr lang="en-US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6327259" y="5304712"/>
            <a:ext cx="597870" cy="3482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93758" y="304800"/>
            <a:ext cx="4066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gehen</a:t>
            </a:r>
            <a:endParaRPr lang="en-US" sz="32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209800" y="1350872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95814" y="2409575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362200" y="5827237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295814" y="4642861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326987" y="3713964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91847" y="3742249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85264" y="241681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555874" y="1438453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672558" y="5085600"/>
            <a:ext cx="1143000" cy="5674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geh</a:t>
            </a:r>
            <a:r>
              <a:rPr lang="en-US" b="1" dirty="0" err="1" smtClean="0">
                <a:solidFill>
                  <a:schemeClr val="tx1"/>
                </a:solidFill>
              </a:rPr>
              <a:t>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3560618" y="4025950"/>
            <a:ext cx="340013" cy="2084989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3730624" y="2895600"/>
            <a:ext cx="1160163" cy="10977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410200" y="685800"/>
            <a:ext cx="1215994" cy="665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Bracket 47"/>
          <p:cNvSpPr/>
          <p:nvPr/>
        </p:nvSpPr>
        <p:spPr>
          <a:xfrm>
            <a:off x="7815558" y="3881134"/>
            <a:ext cx="337842" cy="159772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7815558" y="1918275"/>
            <a:ext cx="168921" cy="194608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65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1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380</Words>
  <Application>Microsoft Office PowerPoint</Application>
  <PresentationFormat>On-screen Show (4:3)</PresentationFormat>
  <Paragraphs>177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Word Order and the Verb Haben</vt:lpstr>
      <vt:lpstr>Word 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haben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Ulrike Chalkley</dc:creator>
  <cp:lastModifiedBy>Mutti</cp:lastModifiedBy>
  <cp:revision>29</cp:revision>
  <dcterms:created xsi:type="dcterms:W3CDTF">2010-09-11T05:22:14Z</dcterms:created>
  <dcterms:modified xsi:type="dcterms:W3CDTF">2010-11-15T13:04:49Z</dcterms:modified>
</cp:coreProperties>
</file>