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1FE23-24EE-4D1F-81D8-390ABB1A8502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0D31-DAB0-490E-A28E-066E3D8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6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5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0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5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0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0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54FB-F908-4944-8678-60A91EE4F558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0091" y="19050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Subjekt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82091" y="1219200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32809" y="2667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65564" y="2667000"/>
            <a:ext cx="5888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35927" y="1887682"/>
            <a:ext cx="1905000" cy="77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erb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07527" y="269124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77491" y="2642754"/>
            <a:ext cx="609600" cy="58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71154" y="609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Normal Word Order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165764" y="5261263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Subjekt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952009" y="4540827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386446" y="604750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19201" y="6047509"/>
            <a:ext cx="5888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094509" y="5280313"/>
            <a:ext cx="1905000" cy="77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erb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461164" y="607175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31128" y="6023263"/>
            <a:ext cx="609600" cy="58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40427" y="382380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Inverted Word Order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57800" y="474517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>       </a:t>
            </a:r>
            <a:endParaRPr lang="en-US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400800" y="1461650"/>
            <a:ext cx="1447800" cy="3283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501371" y="1371593"/>
            <a:ext cx="1143000" cy="3283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10759" y="4655119"/>
            <a:ext cx="1007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Peter?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36033" y="4652884"/>
            <a:ext cx="1530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Schwimmt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86246" y="909146"/>
            <a:ext cx="933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Peter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28164" y="909146"/>
            <a:ext cx="1589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err="1">
                <a:solidFill>
                  <a:prstClr val="black"/>
                </a:solidFill>
              </a:rPr>
              <a:t>schwimmt</a:t>
            </a:r>
            <a:r>
              <a:rPr lang="en-US" sz="24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76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7" grpId="0" animBg="1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utti\AppData\Local\Microsoft\Windows\Temporary Internet Files\Content.IE5\RHDT0403\MC9003342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901075"/>
            <a:ext cx="778612" cy="9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1490052" y="889575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ich</a:t>
            </a:r>
            <a:endParaRPr lang="en-US" dirty="0"/>
          </a:p>
        </p:txBody>
      </p:sp>
      <p:pic>
        <p:nvPicPr>
          <p:cNvPr id="1031" name="Picture 7" descr="C:\Users\Mutti\AppData\Local\Microsoft\Windows\Temporary Internet Files\Content.IE5\RHDT0403\MC900439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8" y="2242197"/>
            <a:ext cx="956283" cy="66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490052" y="1952748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pic>
        <p:nvPicPr>
          <p:cNvPr id="1033" name="Picture 9" descr="C:\Users\Mutti\AppData\Local\Microsoft\Windows\Temporary Internet Files\Content.IE5\2F7NBYRC\MC9004470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3305482"/>
            <a:ext cx="685936" cy="73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utti\AppData\Local\Microsoft\Windows\Temporary Internet Files\Content.IE5\JYDGVJ3M\MC900445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4499263"/>
            <a:ext cx="740495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utti\AppData\Local\Microsoft\Windows\Temporary Internet Files\Content.IE5\JYDGVJ3M\MC91021702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71" y="5672454"/>
            <a:ext cx="761999" cy="7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473983" y="3210812"/>
            <a:ext cx="1319775" cy="70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422158" y="4166755"/>
            <a:ext cx="13716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1473984" y="5282948"/>
            <a:ext cx="1319774" cy="80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pic>
        <p:nvPicPr>
          <p:cNvPr id="1036" name="Picture 12" descr="C:\Users\Mutti\AppData\Local\Microsoft\Windows\Temporary Internet Files\Content.IE5\JYDGVJ3M\MC9002403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3912040"/>
            <a:ext cx="1423987" cy="104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utti\AppData\Local\Microsoft\Windows\Temporary Internet Files\Content.IE5\RHDT0403\MC90029756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936" y="2734562"/>
            <a:ext cx="1820863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utti\AppData\Local\Microsoft\Windows\Temporary Internet Files\Content.IE5\2F7NBYRC\MP900411809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46" y="1425722"/>
            <a:ext cx="1054051" cy="105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6859969" y="889575"/>
            <a:ext cx="1387305" cy="7425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6918615" y="2384687"/>
            <a:ext cx="1459919" cy="699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859970" y="3912040"/>
            <a:ext cx="1409819" cy="841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8269789" y="4284517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2673927" y="3543010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2628900" y="4322616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628900" y="5627611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C:\Users\Mutti\AppData\Local\Microsoft\Windows\Temporary Internet Files\Content.IE5\RHDT0403\MP90022776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5181598"/>
            <a:ext cx="1609748" cy="107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/>
          <p:cNvSpPr/>
          <p:nvPr/>
        </p:nvSpPr>
        <p:spPr>
          <a:xfrm>
            <a:off x="6752497" y="5261262"/>
            <a:ext cx="1413023" cy="849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8165520" y="5791200"/>
            <a:ext cx="384464" cy="2809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Personal Pronouns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27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11" grpId="0" animBg="1"/>
      <p:bldP spid="22" grpId="0" animBg="1"/>
      <p:bldP spid="12" grpId="0" animBg="1"/>
      <p:bldP spid="13" grpId="0" animBg="1"/>
      <p:bldP spid="14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utti\AppData\Local\Microsoft\Windows\Temporary Internet Files\Content.IE5\RHDT0403\MC9003342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901075"/>
            <a:ext cx="778612" cy="9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1490052" y="889575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ich</a:t>
            </a:r>
            <a:endParaRPr lang="en-US" dirty="0"/>
          </a:p>
        </p:txBody>
      </p:sp>
      <p:pic>
        <p:nvPicPr>
          <p:cNvPr id="1031" name="Picture 7" descr="C:\Users\Mutti\AppData\Local\Microsoft\Windows\Temporary Internet Files\Content.IE5\RHDT0403\MC900439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8" y="2242197"/>
            <a:ext cx="956283" cy="66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490052" y="1952748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pic>
        <p:nvPicPr>
          <p:cNvPr id="1033" name="Picture 9" descr="C:\Users\Mutti\AppData\Local\Microsoft\Windows\Temporary Internet Files\Content.IE5\2F7NBYRC\MC9004470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3305482"/>
            <a:ext cx="685936" cy="73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utti\AppData\Local\Microsoft\Windows\Temporary Internet Files\Content.IE5\JYDGVJ3M\MC900445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4499263"/>
            <a:ext cx="740495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utti\AppData\Local\Microsoft\Windows\Temporary Internet Files\Content.IE5\JYDGVJ3M\MC91021702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71" y="5672454"/>
            <a:ext cx="761999" cy="7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473983" y="3210812"/>
            <a:ext cx="1319775" cy="70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422158" y="4166755"/>
            <a:ext cx="13716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1473984" y="5282948"/>
            <a:ext cx="1319774" cy="80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pic>
        <p:nvPicPr>
          <p:cNvPr id="1036" name="Picture 12" descr="C:\Users\Mutti\AppData\Local\Microsoft\Windows\Temporary Internet Files\Content.IE5\JYDGVJ3M\MC9002403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3912040"/>
            <a:ext cx="1423987" cy="104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utti\AppData\Local\Microsoft\Windows\Temporary Internet Files\Content.IE5\RHDT0403\MC90029756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936" y="2734562"/>
            <a:ext cx="1820863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utti\AppData\Local\Microsoft\Windows\Temporary Internet Files\Content.IE5\2F7NBYRC\MP900411809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46" y="1425722"/>
            <a:ext cx="1054051" cy="105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6859969" y="889575"/>
            <a:ext cx="1387305" cy="7425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6918615" y="2384687"/>
            <a:ext cx="1459919" cy="699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859970" y="3912040"/>
            <a:ext cx="1409819" cy="841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8269789" y="4284517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2673927" y="3543010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2628900" y="4322616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628900" y="5627611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C:\Users\Mutti\AppData\Local\Microsoft\Windows\Temporary Internet Files\Content.IE5\RHDT0403\MP90022776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5181598"/>
            <a:ext cx="1609748" cy="107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/>
          <p:cNvSpPr/>
          <p:nvPr/>
        </p:nvSpPr>
        <p:spPr>
          <a:xfrm>
            <a:off x="6752497" y="5261262"/>
            <a:ext cx="1413023" cy="849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8165520" y="5791200"/>
            <a:ext cx="384464" cy="2809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18509" y="20782"/>
            <a:ext cx="4066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Verbs change the ending for each pronoun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792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11" grpId="0" animBg="1"/>
      <p:bldP spid="22" grpId="0" animBg="1"/>
      <p:bldP spid="12" grpId="0" animBg="1"/>
      <p:bldP spid="13" grpId="0" animBg="1"/>
      <p:bldP spid="14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you conjugate (match an ending to a particular subject) a regular verb?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382018"/>
            <a:ext cx="640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1.  Most German verbs have  “en”  ending in its infinite form (how you see it in the dictionary)</a:t>
            </a:r>
          </a:p>
          <a:p>
            <a:endParaRPr lang="en-US" dirty="0"/>
          </a:p>
          <a:p>
            <a:r>
              <a:rPr lang="en-US" sz="3600" b="1" i="1" dirty="0" err="1"/>
              <a:t>g</a:t>
            </a:r>
            <a:r>
              <a:rPr lang="en-US" sz="3600" b="1" i="1" dirty="0" err="1" smtClean="0"/>
              <a:t>ehen</a:t>
            </a:r>
            <a:r>
              <a:rPr lang="en-US" sz="3600" b="1" i="1" dirty="0" smtClean="0"/>
              <a:t> – to go</a:t>
            </a:r>
            <a:endParaRPr lang="en-US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09576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geh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9576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en</a:t>
            </a:r>
            <a:endParaRPr lang="en-US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80537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 The “en” ending is taken off before you can conjugate the verb.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19300" y="4660611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e</a:t>
            </a:r>
            <a:r>
              <a:rPr lang="en-US" sz="3200" b="1" i="1" dirty="0" smtClean="0"/>
              <a:t>n </a:t>
            </a:r>
          </a:p>
          <a:p>
            <a:r>
              <a:rPr lang="en-US" sz="1000" i="1" dirty="0" smtClean="0"/>
              <a:t>ending</a:t>
            </a:r>
            <a:endParaRPr lang="en-US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257300" y="4660612"/>
            <a:ext cx="1333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Geh</a:t>
            </a:r>
            <a:endParaRPr lang="en-US" sz="3200" dirty="0" smtClean="0"/>
          </a:p>
          <a:p>
            <a:r>
              <a:rPr lang="en-US" sz="1000" dirty="0" smtClean="0"/>
              <a:t> </a:t>
            </a:r>
            <a:r>
              <a:rPr lang="en-US" sz="1400" dirty="0" smtClean="0"/>
              <a:t>stem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6388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You add a new ending to the stem and match it to the subject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2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gehen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09669" y="462741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43881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st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3" name="Flowchart: Decision 32"/>
          <p:cNvSpPr/>
          <p:nvPr/>
        </p:nvSpPr>
        <p:spPr>
          <a:xfrm>
            <a:off x="3505200" y="5871028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Flowchart: Decision 33"/>
          <p:cNvSpPr/>
          <p:nvPr/>
        </p:nvSpPr>
        <p:spPr>
          <a:xfrm>
            <a:off x="3438814" y="4680039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Flowchart: Decision 34"/>
          <p:cNvSpPr/>
          <p:nvPr/>
        </p:nvSpPr>
        <p:spPr>
          <a:xfrm>
            <a:off x="3452669" y="3766594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" name="Flowchart: Decision 35"/>
          <p:cNvSpPr/>
          <p:nvPr/>
        </p:nvSpPr>
        <p:spPr>
          <a:xfrm>
            <a:off x="3352800" y="1424335"/>
            <a:ext cx="990600" cy="479822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7" name="Flowchart: Decision 36"/>
          <p:cNvSpPr/>
          <p:nvPr/>
        </p:nvSpPr>
        <p:spPr>
          <a:xfrm>
            <a:off x="7734847" y="152603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8" name="Flowchart: Decision 37"/>
          <p:cNvSpPr/>
          <p:nvPr/>
        </p:nvSpPr>
        <p:spPr>
          <a:xfrm>
            <a:off x="762826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9" name="Flowchart: Decision 38"/>
          <p:cNvSpPr/>
          <p:nvPr/>
        </p:nvSpPr>
        <p:spPr>
          <a:xfrm>
            <a:off x="7734847" y="382558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7839803" y="5151027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gehen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95814" y="4642861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3560618" y="4025950"/>
            <a:ext cx="340013" cy="208498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730624" y="2895600"/>
            <a:ext cx="1160163" cy="10977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10200" y="685800"/>
            <a:ext cx="1215994" cy="665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ket 47"/>
          <p:cNvSpPr/>
          <p:nvPr/>
        </p:nvSpPr>
        <p:spPr>
          <a:xfrm>
            <a:off x="7815558" y="3881134"/>
            <a:ext cx="337842" cy="159772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815558" y="1918275"/>
            <a:ext cx="168921" cy="19460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65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1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kommen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09669" y="462741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43881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st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3" name="Flowchart: Decision 32"/>
          <p:cNvSpPr/>
          <p:nvPr/>
        </p:nvSpPr>
        <p:spPr>
          <a:xfrm>
            <a:off x="3505200" y="5871028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Flowchart: Decision 33"/>
          <p:cNvSpPr/>
          <p:nvPr/>
        </p:nvSpPr>
        <p:spPr>
          <a:xfrm>
            <a:off x="3438814" y="4680039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6" name="Flowchart: Decision 35"/>
          <p:cNvSpPr/>
          <p:nvPr/>
        </p:nvSpPr>
        <p:spPr>
          <a:xfrm>
            <a:off x="3345873" y="1394662"/>
            <a:ext cx="990600" cy="479822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5" name="Flowchart: Decision 34"/>
          <p:cNvSpPr/>
          <p:nvPr/>
        </p:nvSpPr>
        <p:spPr>
          <a:xfrm>
            <a:off x="3452669" y="3766594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" name="Flowchart: Decision 36"/>
          <p:cNvSpPr/>
          <p:nvPr/>
        </p:nvSpPr>
        <p:spPr>
          <a:xfrm>
            <a:off x="7734847" y="152603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8" name="Flowchart: Decision 37"/>
          <p:cNvSpPr/>
          <p:nvPr/>
        </p:nvSpPr>
        <p:spPr>
          <a:xfrm>
            <a:off x="762826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9" name="Flowchart: Decision 38"/>
          <p:cNvSpPr/>
          <p:nvPr/>
        </p:nvSpPr>
        <p:spPr>
          <a:xfrm>
            <a:off x="7734847" y="382558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7839803" y="5151027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8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6" grpId="0" animBg="1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kommen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09669" y="462741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komm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80444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Übung macht den Meister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Sie  </a:t>
            </a:r>
            <a:r>
              <a:rPr lang="en-US" sz="2400" dirty="0" smtClean="0"/>
              <a:t>__________in die </a:t>
            </a:r>
            <a:r>
              <a:rPr lang="en-US" sz="2400" dirty="0" err="1" smtClean="0"/>
              <a:t>Schule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85507" y="176175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gehen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676399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geht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9654" y="2743200"/>
            <a:ext cx="4329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Er</a:t>
            </a:r>
            <a:r>
              <a:rPr lang="en-US" sz="2400" dirty="0" smtClean="0"/>
              <a:t>  _________ </a:t>
            </a:r>
            <a:r>
              <a:rPr lang="en-US" sz="2400" dirty="0" err="1" smtClean="0"/>
              <a:t>aus</a:t>
            </a:r>
            <a:r>
              <a:rPr lang="en-US" sz="2400" dirty="0" smtClean="0"/>
              <a:t> Frankfurt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7462" y="269224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kommen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6296" y="269224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kommt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886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Ich</a:t>
            </a:r>
            <a:r>
              <a:rPr lang="en-US" sz="2400" dirty="0" smtClean="0"/>
              <a:t> _________ Petra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3994569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heissen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47355" y="3862951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heisse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029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Wo</a:t>
            </a:r>
            <a:r>
              <a:rPr lang="en-US" sz="2400" b="1" dirty="0" smtClean="0"/>
              <a:t>_________</a:t>
            </a:r>
            <a:r>
              <a:rPr lang="en-US" sz="2400" b="1" dirty="0" err="1" smtClean="0"/>
              <a:t>ihr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9136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wohnen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47355" y="5029199"/>
            <a:ext cx="119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wohnt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999" y="5867400"/>
            <a:ext cx="472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Wir</a:t>
            </a:r>
            <a:r>
              <a:rPr lang="en-US" sz="2400" b="1" dirty="0" smtClean="0"/>
              <a:t> ________ in der </a:t>
            </a:r>
            <a:r>
              <a:rPr lang="en-US" sz="2400" b="1" dirty="0" err="1" smtClean="0"/>
              <a:t>Mozartstra</a:t>
            </a:r>
            <a:r>
              <a:rPr lang="de-DE" sz="2400" b="1" dirty="0" smtClean="0"/>
              <a:t>ß</a:t>
            </a:r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3326" y="5867399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wohnen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14450" y="5848618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wohnen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93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271</Words>
  <Application>Microsoft Office PowerPoint</Application>
  <PresentationFormat>On-screen Show (4:3)</PresentationFormat>
  <Paragraphs>155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Ulrike Chalkley</dc:creator>
  <cp:lastModifiedBy>Mutti</cp:lastModifiedBy>
  <cp:revision>22</cp:revision>
  <dcterms:created xsi:type="dcterms:W3CDTF">2010-09-11T05:22:14Z</dcterms:created>
  <dcterms:modified xsi:type="dcterms:W3CDTF">2010-09-22T20:51:32Z</dcterms:modified>
</cp:coreProperties>
</file>